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60" r:id="rId4"/>
    <p:sldId id="261" r:id="rId5"/>
    <p:sldId id="271" r:id="rId6"/>
    <p:sldId id="268" r:id="rId7"/>
    <p:sldId id="272" r:id="rId8"/>
    <p:sldId id="273" r:id="rId9"/>
    <p:sldId id="275" r:id="rId10"/>
    <p:sldId id="276" r:id="rId11"/>
    <p:sldId id="264" r:id="rId12"/>
    <p:sldId id="265" r:id="rId13"/>
    <p:sldId id="277" r:id="rId14"/>
    <p:sldId id="278" r:id="rId15"/>
    <p:sldId id="279" r:id="rId16"/>
    <p:sldId id="280" r:id="rId17"/>
    <p:sldId id="274" r:id="rId18"/>
    <p:sldId id="283" r:id="rId19"/>
    <p:sldId id="299" r:id="rId20"/>
    <p:sldId id="286" r:id="rId21"/>
    <p:sldId id="287" r:id="rId22"/>
    <p:sldId id="282" r:id="rId23"/>
    <p:sldId id="288" r:id="rId24"/>
    <p:sldId id="291" r:id="rId25"/>
    <p:sldId id="292" r:id="rId26"/>
    <p:sldId id="293" r:id="rId27"/>
    <p:sldId id="294" r:id="rId28"/>
    <p:sldId id="295" r:id="rId29"/>
    <p:sldId id="296" r:id="rId30"/>
    <p:sldId id="297" r:id="rId31"/>
    <p:sldId id="290" r:id="rId32"/>
    <p:sldId id="298" r:id="rId33"/>
    <p:sldId id="300" r:id="rId34"/>
    <p:sldId id="281" r:id="rId35"/>
    <p:sldId id="25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79"/>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37E63-B193-4A1A-9161-0522058D2069}" type="datetimeFigureOut">
              <a:rPr lang="en-US" smtClean="0"/>
              <a:t>10/12/2018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4FB7A-03FF-406B-9C2E-A2C972689A9F}" type="slidenum">
              <a:rPr lang="en-US" smtClean="0"/>
              <a:t>‹#›</a:t>
            </a:fld>
            <a:endParaRPr lang="en-US" dirty="0"/>
          </a:p>
        </p:txBody>
      </p:sp>
    </p:spTree>
    <p:extLst>
      <p:ext uri="{BB962C8B-B14F-4D97-AF65-F5344CB8AC3E}">
        <p14:creationId xmlns:p14="http://schemas.microsoft.com/office/powerpoint/2010/main" val="343338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EE165D-7673-432B-AB7C-6332A1436B98}" type="datetimeFigureOut">
              <a:rPr lang="en-US" smtClean="0"/>
              <a:t>10/12/2018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40FA5E-BC61-4056-8B44-4CEA40F6AF55}" type="slidenum">
              <a:rPr lang="en-US" smtClean="0"/>
              <a:t>‹#›</a:t>
            </a:fld>
            <a:endParaRPr lang="en-US" dirty="0"/>
          </a:p>
        </p:txBody>
      </p:sp>
    </p:spTree>
    <p:extLst>
      <p:ext uri="{BB962C8B-B14F-4D97-AF65-F5344CB8AC3E}">
        <p14:creationId xmlns:p14="http://schemas.microsoft.com/office/powerpoint/2010/main" val="61063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E165D-7673-432B-AB7C-6332A1436B98}" type="datetimeFigureOut">
              <a:rPr lang="en-US" smtClean="0"/>
              <a:t>10/12/2018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40FA5E-BC61-4056-8B44-4CEA40F6AF55}" type="slidenum">
              <a:rPr lang="en-US" smtClean="0"/>
              <a:t>‹#›</a:t>
            </a:fld>
            <a:endParaRPr lang="en-US" dirty="0"/>
          </a:p>
        </p:txBody>
      </p:sp>
    </p:spTree>
    <p:extLst>
      <p:ext uri="{BB962C8B-B14F-4D97-AF65-F5344CB8AC3E}">
        <p14:creationId xmlns:p14="http://schemas.microsoft.com/office/powerpoint/2010/main" val="356172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E165D-7673-432B-AB7C-6332A1436B98}" type="datetimeFigureOut">
              <a:rPr lang="en-US" smtClean="0"/>
              <a:t>10/12/2018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40FA5E-BC61-4056-8B44-4CEA40F6AF55}" type="slidenum">
              <a:rPr lang="en-US" smtClean="0"/>
              <a:t>‹#›</a:t>
            </a:fld>
            <a:endParaRPr lang="en-US" dirty="0"/>
          </a:p>
        </p:txBody>
      </p:sp>
    </p:spTree>
    <p:extLst>
      <p:ext uri="{BB962C8B-B14F-4D97-AF65-F5344CB8AC3E}">
        <p14:creationId xmlns:p14="http://schemas.microsoft.com/office/powerpoint/2010/main" val="3920721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E165D-7673-432B-AB7C-6332A1436B98}" type="datetimeFigureOut">
              <a:rPr lang="en-US" smtClean="0"/>
              <a:t>10/12/2018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40FA5E-BC61-4056-8B44-4CEA40F6AF55}" type="slidenum">
              <a:rPr lang="en-US" smtClean="0"/>
              <a:t>‹#›</a:t>
            </a:fld>
            <a:endParaRPr lang="en-US" dirty="0"/>
          </a:p>
        </p:txBody>
      </p:sp>
    </p:spTree>
    <p:extLst>
      <p:ext uri="{BB962C8B-B14F-4D97-AF65-F5344CB8AC3E}">
        <p14:creationId xmlns:p14="http://schemas.microsoft.com/office/powerpoint/2010/main" val="3887940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EE165D-7673-432B-AB7C-6332A1436B98}" type="datetimeFigureOut">
              <a:rPr lang="en-US" smtClean="0"/>
              <a:t>10/12/2018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40FA5E-BC61-4056-8B44-4CEA40F6AF55}" type="slidenum">
              <a:rPr lang="en-US" smtClean="0"/>
              <a:t>‹#›</a:t>
            </a:fld>
            <a:endParaRPr lang="en-US" dirty="0"/>
          </a:p>
        </p:txBody>
      </p:sp>
    </p:spTree>
    <p:extLst>
      <p:ext uri="{BB962C8B-B14F-4D97-AF65-F5344CB8AC3E}">
        <p14:creationId xmlns:p14="http://schemas.microsoft.com/office/powerpoint/2010/main" val="943367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EE165D-7673-432B-AB7C-6332A1436B98}" type="datetimeFigureOut">
              <a:rPr lang="en-US" smtClean="0"/>
              <a:t>10/12/2018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40FA5E-BC61-4056-8B44-4CEA40F6AF55}" type="slidenum">
              <a:rPr lang="en-US" smtClean="0"/>
              <a:t>‹#›</a:t>
            </a:fld>
            <a:endParaRPr lang="en-US" dirty="0"/>
          </a:p>
        </p:txBody>
      </p:sp>
    </p:spTree>
    <p:extLst>
      <p:ext uri="{BB962C8B-B14F-4D97-AF65-F5344CB8AC3E}">
        <p14:creationId xmlns:p14="http://schemas.microsoft.com/office/powerpoint/2010/main" val="2126454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EE165D-7673-432B-AB7C-6332A1436B98}" type="datetimeFigureOut">
              <a:rPr lang="en-US" smtClean="0"/>
              <a:t>10/12/2018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140FA5E-BC61-4056-8B44-4CEA40F6AF55}" type="slidenum">
              <a:rPr lang="en-US" smtClean="0"/>
              <a:t>‹#›</a:t>
            </a:fld>
            <a:endParaRPr lang="en-US" dirty="0"/>
          </a:p>
        </p:txBody>
      </p:sp>
    </p:spTree>
    <p:extLst>
      <p:ext uri="{BB962C8B-B14F-4D97-AF65-F5344CB8AC3E}">
        <p14:creationId xmlns:p14="http://schemas.microsoft.com/office/powerpoint/2010/main" val="3296812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EE165D-7673-432B-AB7C-6332A1436B98}" type="datetimeFigureOut">
              <a:rPr lang="en-US" smtClean="0"/>
              <a:t>10/12/2018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40FA5E-BC61-4056-8B44-4CEA40F6AF55}" type="slidenum">
              <a:rPr lang="en-US" smtClean="0"/>
              <a:t>‹#›</a:t>
            </a:fld>
            <a:endParaRPr lang="en-US" dirty="0"/>
          </a:p>
        </p:txBody>
      </p:sp>
    </p:spTree>
    <p:extLst>
      <p:ext uri="{BB962C8B-B14F-4D97-AF65-F5344CB8AC3E}">
        <p14:creationId xmlns:p14="http://schemas.microsoft.com/office/powerpoint/2010/main" val="134445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E165D-7673-432B-AB7C-6332A1436B98}" type="datetimeFigureOut">
              <a:rPr lang="en-US" smtClean="0"/>
              <a:t>10/12/2018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140FA5E-BC61-4056-8B44-4CEA40F6AF55}" type="slidenum">
              <a:rPr lang="en-US" smtClean="0"/>
              <a:t>‹#›</a:t>
            </a:fld>
            <a:endParaRPr lang="en-US" dirty="0"/>
          </a:p>
        </p:txBody>
      </p:sp>
    </p:spTree>
    <p:extLst>
      <p:ext uri="{BB962C8B-B14F-4D97-AF65-F5344CB8AC3E}">
        <p14:creationId xmlns:p14="http://schemas.microsoft.com/office/powerpoint/2010/main" val="3376257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EE165D-7673-432B-AB7C-6332A1436B98}" type="datetimeFigureOut">
              <a:rPr lang="en-US" smtClean="0"/>
              <a:t>10/12/2018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40FA5E-BC61-4056-8B44-4CEA40F6AF55}" type="slidenum">
              <a:rPr lang="en-US" smtClean="0"/>
              <a:t>‹#›</a:t>
            </a:fld>
            <a:endParaRPr lang="en-US" dirty="0"/>
          </a:p>
        </p:txBody>
      </p:sp>
    </p:spTree>
    <p:extLst>
      <p:ext uri="{BB962C8B-B14F-4D97-AF65-F5344CB8AC3E}">
        <p14:creationId xmlns:p14="http://schemas.microsoft.com/office/powerpoint/2010/main" val="295295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EE165D-7673-432B-AB7C-6332A1436B98}" type="datetimeFigureOut">
              <a:rPr lang="en-US" smtClean="0"/>
              <a:t>10/12/2018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40FA5E-BC61-4056-8B44-4CEA40F6AF55}" type="slidenum">
              <a:rPr lang="en-US" smtClean="0"/>
              <a:t>‹#›</a:t>
            </a:fld>
            <a:endParaRPr lang="en-US" dirty="0"/>
          </a:p>
        </p:txBody>
      </p:sp>
    </p:spTree>
    <p:extLst>
      <p:ext uri="{BB962C8B-B14F-4D97-AF65-F5344CB8AC3E}">
        <p14:creationId xmlns:p14="http://schemas.microsoft.com/office/powerpoint/2010/main" val="1370266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E165D-7673-432B-AB7C-6332A1436B98}" type="datetimeFigureOut">
              <a:rPr lang="en-US" smtClean="0"/>
              <a:t>10/12/2018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0FA5E-BC61-4056-8B44-4CEA40F6AF55}" type="slidenum">
              <a:rPr lang="en-US" smtClean="0"/>
              <a:t>‹#›</a:t>
            </a:fld>
            <a:endParaRPr lang="en-US" dirty="0"/>
          </a:p>
        </p:txBody>
      </p:sp>
    </p:spTree>
    <p:extLst>
      <p:ext uri="{BB962C8B-B14F-4D97-AF65-F5344CB8AC3E}">
        <p14:creationId xmlns:p14="http://schemas.microsoft.com/office/powerpoint/2010/main" val="2398031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89170" y="171450"/>
            <a:ext cx="2846070" cy="2000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sp>
        <p:nvSpPr>
          <p:cNvPr id="6" name="TextBox 5"/>
          <p:cNvSpPr txBox="1"/>
          <p:nvPr/>
        </p:nvSpPr>
        <p:spPr>
          <a:xfrm>
            <a:off x="1651258" y="2171700"/>
            <a:ext cx="8889475" cy="2062103"/>
          </a:xfrm>
          <a:prstGeom prst="rect">
            <a:avLst/>
          </a:prstGeom>
          <a:noFill/>
        </p:spPr>
        <p:txBody>
          <a:bodyPr wrap="square" rtlCol="0">
            <a:spAutoFit/>
          </a:bodyPr>
          <a:lstStyle/>
          <a:p>
            <a:pPr algn="ctr"/>
            <a:r>
              <a:rPr lang="en-US" sz="4800" b="1" dirty="0">
                <a:solidFill>
                  <a:srgbClr val="003D79"/>
                </a:solidFill>
                <a:latin typeface="Garamond" panose="02020404030301010803" pitchFamily="18" charset="0"/>
              </a:rPr>
              <a:t>Reimbursement for 911 Services: </a:t>
            </a:r>
            <a:r>
              <a:rPr lang="en-US" sz="4000" b="1" i="1" dirty="0">
                <a:solidFill>
                  <a:srgbClr val="003D79"/>
                </a:solidFill>
                <a:latin typeface="Garamond" panose="02020404030301010803" pitchFamily="18" charset="0"/>
              </a:rPr>
              <a:t>Medical Necessity in the Context of Emergency Ambulance Responses</a:t>
            </a:r>
            <a:endParaRPr lang="en-US" sz="4000" i="1" dirty="0">
              <a:solidFill>
                <a:srgbClr val="003D79"/>
              </a:solidFill>
              <a:latin typeface="Garamond" panose="02020404030301010803" pitchFamily="18" charset="0"/>
            </a:endParaRPr>
          </a:p>
        </p:txBody>
      </p:sp>
      <p:sp>
        <p:nvSpPr>
          <p:cNvPr id="7" name="TextBox 6"/>
          <p:cNvSpPr txBox="1"/>
          <p:nvPr/>
        </p:nvSpPr>
        <p:spPr>
          <a:xfrm>
            <a:off x="1198632" y="5367409"/>
            <a:ext cx="9503789" cy="523220"/>
          </a:xfrm>
          <a:prstGeom prst="rect">
            <a:avLst/>
          </a:prstGeom>
          <a:noFill/>
        </p:spPr>
        <p:txBody>
          <a:bodyPr wrap="square" rtlCol="0">
            <a:spAutoFit/>
          </a:bodyPr>
          <a:lstStyle/>
          <a:p>
            <a:pPr algn="ctr"/>
            <a:r>
              <a:rPr lang="en-US" sz="2800" b="1" i="1" dirty="0" smtClean="0">
                <a:solidFill>
                  <a:srgbClr val="EFF7FF"/>
                </a:solidFill>
                <a:latin typeface="Cambria" panose="02040503050406030204" pitchFamily="18" charset="0"/>
              </a:rPr>
              <a:t>Brian S. Werfel, Esq.</a:t>
            </a:r>
            <a:endParaRPr lang="en-US" sz="2800" b="1" i="1" dirty="0">
              <a:solidFill>
                <a:srgbClr val="EFF7FF"/>
              </a:solidFill>
              <a:latin typeface="Cambria" panose="02040503050406030204" pitchFamily="18" charset="0"/>
            </a:endParaRPr>
          </a:p>
        </p:txBody>
      </p:sp>
      <p:sp>
        <p:nvSpPr>
          <p:cNvPr id="8" name="TextBox 7"/>
          <p:cNvSpPr txBox="1"/>
          <p:nvPr/>
        </p:nvSpPr>
        <p:spPr>
          <a:xfrm>
            <a:off x="907686" y="5919753"/>
            <a:ext cx="9503789" cy="830997"/>
          </a:xfrm>
          <a:prstGeom prst="rect">
            <a:avLst/>
          </a:prstGeom>
          <a:noFill/>
        </p:spPr>
        <p:txBody>
          <a:bodyPr wrap="square" rtlCol="0">
            <a:spAutoFit/>
          </a:bodyPr>
          <a:lstStyle/>
          <a:p>
            <a:pPr algn="ctr"/>
            <a:r>
              <a:rPr lang="en-US" sz="2400" i="1" dirty="0" smtClean="0">
                <a:solidFill>
                  <a:schemeClr val="bg1"/>
                </a:solidFill>
                <a:latin typeface="Cambria" panose="02040503050406030204" pitchFamily="18" charset="0"/>
                <a:ea typeface="Cambria" panose="02040503050406030204" pitchFamily="18" charset="0"/>
              </a:rPr>
              <a:t>TASA </a:t>
            </a:r>
            <a:r>
              <a:rPr lang="en-US" sz="2400" i="1" dirty="0">
                <a:solidFill>
                  <a:schemeClr val="bg1"/>
                </a:solidFill>
                <a:latin typeface="Cambria" panose="02040503050406030204" pitchFamily="18" charset="0"/>
                <a:ea typeface="Cambria" panose="02040503050406030204" pitchFamily="18" charset="0"/>
              </a:rPr>
              <a:t>2018 Reimbursement/Compliance Conference</a:t>
            </a:r>
            <a:endParaRPr lang="en-US" sz="2400" i="1" dirty="0" smtClean="0">
              <a:solidFill>
                <a:schemeClr val="bg1"/>
              </a:solidFill>
              <a:latin typeface="Cambria" panose="02040503050406030204" pitchFamily="18" charset="0"/>
              <a:ea typeface="Cambria" panose="02040503050406030204" pitchFamily="18" charset="0"/>
            </a:endParaRPr>
          </a:p>
          <a:p>
            <a:pPr algn="ctr"/>
            <a:r>
              <a:rPr lang="en-US" sz="2400" i="1" dirty="0" smtClean="0">
                <a:solidFill>
                  <a:srgbClr val="EFF7FF"/>
                </a:solidFill>
                <a:latin typeface="Cambria" panose="02040503050406030204" pitchFamily="18" charset="0"/>
              </a:rPr>
              <a:t>October 18, </a:t>
            </a:r>
            <a:r>
              <a:rPr lang="en-US" sz="2400" i="1" dirty="0">
                <a:solidFill>
                  <a:srgbClr val="EFF7FF"/>
                </a:solidFill>
                <a:latin typeface="Cambria" panose="02040503050406030204" pitchFamily="18" charset="0"/>
              </a:rPr>
              <a:t>2018</a:t>
            </a:r>
          </a:p>
        </p:txBody>
      </p:sp>
      <p:sp>
        <p:nvSpPr>
          <p:cNvPr id="3" name="Rectangle 2"/>
          <p:cNvSpPr/>
          <p:nvPr/>
        </p:nvSpPr>
        <p:spPr>
          <a:xfrm>
            <a:off x="4686300" y="142326"/>
            <a:ext cx="3086100" cy="2000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5856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EB1ED91B-3923-4CB3-BEE1-8A0A7A1F9C06}"/>
              </a:ext>
            </a:extLst>
          </p:cNvPr>
          <p:cNvSpPr/>
          <p:nvPr/>
        </p:nvSpPr>
        <p:spPr>
          <a:xfrm>
            <a:off x="10351888" y="5194557"/>
            <a:ext cx="1788160" cy="15138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 name="Content Placeholder 4"/>
          <p:cNvSpPr>
            <a:spLocks noGrp="1"/>
          </p:cNvSpPr>
          <p:nvPr>
            <p:ph idx="1"/>
          </p:nvPr>
        </p:nvSpPr>
        <p:spPr>
          <a:xfrm>
            <a:off x="628650" y="1742643"/>
            <a:ext cx="10934700" cy="4129954"/>
          </a:xfrm>
        </p:spPr>
        <p:txBody>
          <a:bodyPr>
            <a:noAutofit/>
          </a:bodyPr>
          <a:lstStyle/>
          <a:p>
            <a:pPr marL="0" indent="0">
              <a:buNone/>
            </a:pPr>
            <a:r>
              <a:rPr lang="en-US" b="1" dirty="0">
                <a:solidFill>
                  <a:srgbClr val="003D79"/>
                </a:solidFill>
                <a:latin typeface="Garamond" panose="02020404030301010803" pitchFamily="18" charset="0"/>
              </a:rPr>
              <a:t>Application: </a:t>
            </a:r>
            <a:r>
              <a:rPr lang="en-US" dirty="0">
                <a:solidFill>
                  <a:srgbClr val="003D79"/>
                </a:solidFill>
                <a:latin typeface="Garamond" panose="02020404030301010803" pitchFamily="18" charset="0"/>
              </a:rPr>
              <a:t>The phrase “911 call or the equivalent” is intended to establish the standard that the nature of the call at the time of dispatch is the determining factor. Regardless of the medium by which the call is made (e.g., a radio call could be appropriate) the </a:t>
            </a:r>
            <a:r>
              <a:rPr lang="en-US" i="1" dirty="0">
                <a:solidFill>
                  <a:srgbClr val="003D79"/>
                </a:solidFill>
                <a:latin typeface="Garamond" panose="02020404030301010803" pitchFamily="18" charset="0"/>
              </a:rPr>
              <a:t>call is of an emergent nature when, based on the information available to the dispatcher at the time of the call, it is reasonable for the dispatcher to issue an emergency dispatch in light of accepted, standard dispatch protocol</a:t>
            </a:r>
            <a:r>
              <a:rPr lang="en-US" dirty="0">
                <a:solidFill>
                  <a:srgbClr val="003D79"/>
                </a:solidFill>
                <a:latin typeface="Garamond" panose="02020404030301010803" pitchFamily="18" charset="0"/>
              </a:rPr>
              <a:t>. An emergency call need not come through 911 even in areas where a 911 call system exists. However, the determination to respond emergently with a BLS or ALS ambulance must be in accord with the local 911 or equivalent service dispatch protocol. </a:t>
            </a:r>
            <a:endParaRPr lang="en-US" sz="3200" dirty="0">
              <a:solidFill>
                <a:srgbClr val="003D79"/>
              </a:solidFill>
              <a:latin typeface="Garamond" panose="02020404030301010803" pitchFamily="18" charset="0"/>
            </a:endParaRPr>
          </a:p>
        </p:txBody>
      </p:sp>
      <p:sp>
        <p:nvSpPr>
          <p:cNvPr id="2" name="Title 1"/>
          <p:cNvSpPr>
            <a:spLocks noGrp="1"/>
          </p:cNvSpPr>
          <p:nvPr>
            <p:ph type="title"/>
          </p:nvPr>
        </p:nvSpPr>
        <p:spPr>
          <a:xfrm>
            <a:off x="838200" y="365125"/>
            <a:ext cx="10515600" cy="1101725"/>
          </a:xfrm>
        </p:spPr>
        <p:txBody>
          <a:bodyPr>
            <a:normAutofit fontScale="90000"/>
          </a:bodyPr>
          <a:lstStyle/>
          <a:p>
            <a:pPr algn="ctr"/>
            <a:r>
              <a:rPr lang="en-US" sz="4800" b="1" cap="small" dirty="0" smtClean="0">
                <a:solidFill>
                  <a:srgbClr val="003D79"/>
                </a:solidFill>
                <a:latin typeface="Garamond" panose="02020404030301010803" pitchFamily="18" charset="0"/>
              </a:rPr>
              <a:t>Chapter 10 of </a:t>
            </a:r>
            <a:br>
              <a:rPr lang="en-US" sz="4800" b="1" cap="small" dirty="0" smtClean="0">
                <a:solidFill>
                  <a:srgbClr val="003D79"/>
                </a:solidFill>
                <a:latin typeface="Garamond" panose="02020404030301010803" pitchFamily="18" charset="0"/>
              </a:rPr>
            </a:br>
            <a:r>
              <a:rPr lang="en-US" sz="4800" b="1" cap="small" dirty="0" smtClean="0">
                <a:solidFill>
                  <a:srgbClr val="003D79"/>
                </a:solidFill>
                <a:latin typeface="Garamond" panose="02020404030301010803" pitchFamily="18" charset="0"/>
              </a:rPr>
              <a:t>Medicare Benefit Policy Manual</a:t>
            </a:r>
            <a:endParaRPr lang="en-US" sz="4800" b="1" cap="small" dirty="0">
              <a:solidFill>
                <a:srgbClr val="003D79"/>
              </a:solidFill>
              <a:latin typeface="Garamond" panose="02020404030301010803" pitchFamily="18" charset="0"/>
            </a:endParaRPr>
          </a:p>
        </p:txBody>
      </p:sp>
    </p:spTree>
    <p:extLst>
      <p:ext uri="{BB962C8B-B14F-4D97-AF65-F5344CB8AC3E}">
        <p14:creationId xmlns:p14="http://schemas.microsoft.com/office/powerpoint/2010/main" val="1787873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Rounded Rectangle 3"/>
          <p:cNvSpPr/>
          <p:nvPr/>
        </p:nvSpPr>
        <p:spPr>
          <a:xfrm>
            <a:off x="622530" y="330200"/>
            <a:ext cx="4561609"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Garamond" panose="02020404030301010803" pitchFamily="18" charset="0"/>
              </a:rPr>
              <a:t>Misconception #2</a:t>
            </a:r>
            <a:endParaRPr lang="en-US" sz="3600" b="1" dirty="0">
              <a:solidFill>
                <a:schemeClr val="bg1"/>
              </a:solidFill>
              <a:latin typeface="Garamond" panose="02020404030301010803" pitchFamily="18" charset="0"/>
            </a:endParaRPr>
          </a:p>
        </p:txBody>
      </p:sp>
      <p:sp>
        <p:nvSpPr>
          <p:cNvPr id="5" name="Rounded Rectangle 4"/>
          <p:cNvSpPr/>
          <p:nvPr/>
        </p:nvSpPr>
        <p:spPr>
          <a:xfrm>
            <a:off x="484101" y="1748790"/>
            <a:ext cx="4358409" cy="43307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atin typeface="Garamond" panose="02020404030301010803" pitchFamily="18" charset="0"/>
              </a:rPr>
              <a:t>All emergency transports are medically necessary</a:t>
            </a:r>
            <a:endParaRPr lang="en-US" sz="4400" dirty="0">
              <a:latin typeface="Garamond" panose="02020404030301010803" pitchFamily="18" charset="0"/>
            </a:endParaRPr>
          </a:p>
        </p:txBody>
      </p:sp>
    </p:spTree>
    <p:extLst>
      <p:ext uri="{BB962C8B-B14F-4D97-AF65-F5344CB8AC3E}">
        <p14:creationId xmlns:p14="http://schemas.microsoft.com/office/powerpoint/2010/main" val="1407548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a:blip r:embed="rId3"/>
          <a:stretch>
            <a:fillRect/>
          </a:stretch>
        </p:blipFill>
        <p:spPr>
          <a:xfrm>
            <a:off x="2920571" y="509386"/>
            <a:ext cx="6526959" cy="6022108"/>
          </a:xfrm>
          <a:prstGeom prst="rect">
            <a:avLst/>
          </a:prstGeom>
        </p:spPr>
      </p:pic>
    </p:spTree>
    <p:extLst>
      <p:ext uri="{BB962C8B-B14F-4D97-AF65-F5344CB8AC3E}">
        <p14:creationId xmlns:p14="http://schemas.microsoft.com/office/powerpoint/2010/main" val="41231430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EB1ED91B-3923-4CB3-BEE1-8A0A7A1F9C06}"/>
              </a:ext>
            </a:extLst>
          </p:cNvPr>
          <p:cNvSpPr/>
          <p:nvPr/>
        </p:nvSpPr>
        <p:spPr>
          <a:xfrm>
            <a:off x="10351888" y="5194557"/>
            <a:ext cx="1788160" cy="15138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 name="Content Placeholder 4"/>
          <p:cNvSpPr>
            <a:spLocks noGrp="1"/>
          </p:cNvSpPr>
          <p:nvPr>
            <p:ph idx="1"/>
          </p:nvPr>
        </p:nvSpPr>
        <p:spPr>
          <a:xfrm>
            <a:off x="628650" y="1548602"/>
            <a:ext cx="10934700" cy="4534698"/>
          </a:xfrm>
        </p:spPr>
        <p:txBody>
          <a:bodyPr>
            <a:noAutofit/>
          </a:bodyPr>
          <a:lstStyle/>
          <a:p>
            <a:pPr>
              <a:buFont typeface="Wingdings" panose="05000000000000000000" pitchFamily="2" charset="2"/>
              <a:buChar char="Ø"/>
            </a:pPr>
            <a:r>
              <a:rPr lang="en-US" sz="3200" dirty="0" smtClean="0">
                <a:solidFill>
                  <a:srgbClr val="003D79"/>
                </a:solidFill>
                <a:latin typeface="Garamond" panose="02020404030301010803" pitchFamily="18" charset="0"/>
              </a:rPr>
              <a:t>As noted earlier, the intent of the Prudent Layperson Standard is to base coverage for emergency services on the patient’s symptoms, not their final diagnosis</a:t>
            </a:r>
          </a:p>
          <a:p>
            <a:pPr>
              <a:buFont typeface="Wingdings" panose="05000000000000000000" pitchFamily="2" charset="2"/>
              <a:buChar char="Ø"/>
            </a:pPr>
            <a:r>
              <a:rPr lang="en-US" sz="3200" dirty="0" smtClean="0">
                <a:solidFill>
                  <a:srgbClr val="003D79"/>
                </a:solidFill>
                <a:latin typeface="Garamond" panose="02020404030301010803" pitchFamily="18" charset="0"/>
              </a:rPr>
              <a:t>By contrast, Anthem is basing its coverage on the ultimate diagnosis of the patient’s condition (as evidenced by the ICD-10 code assigned to the hospital claim)</a:t>
            </a:r>
          </a:p>
          <a:p>
            <a:pPr lvl="1">
              <a:buFont typeface="Garamond" panose="02020404030301010803" pitchFamily="18" charset="0"/>
              <a:buChar char="─"/>
            </a:pPr>
            <a:r>
              <a:rPr lang="en-US" sz="2800" dirty="0" smtClean="0">
                <a:solidFill>
                  <a:srgbClr val="003D79"/>
                </a:solidFill>
                <a:latin typeface="Garamond" panose="02020404030301010803" pitchFamily="18" charset="0"/>
              </a:rPr>
              <a:t> Anthem is using that same diagnosis to determine coverage for any associated emergency ambulance claim</a:t>
            </a:r>
            <a:endParaRPr lang="en-US" sz="2800" dirty="0">
              <a:solidFill>
                <a:srgbClr val="003D79"/>
              </a:solidFill>
              <a:latin typeface="Garamond" panose="02020404030301010803" pitchFamily="18" charset="0"/>
            </a:endParaRPr>
          </a:p>
        </p:txBody>
      </p:sp>
      <p:sp>
        <p:nvSpPr>
          <p:cNvPr id="2" name="Title 1"/>
          <p:cNvSpPr>
            <a:spLocks noGrp="1"/>
          </p:cNvSpPr>
          <p:nvPr>
            <p:ph type="title"/>
          </p:nvPr>
        </p:nvSpPr>
        <p:spPr>
          <a:xfrm>
            <a:off x="838200" y="365125"/>
            <a:ext cx="10515600" cy="1101725"/>
          </a:xfrm>
        </p:spPr>
        <p:txBody>
          <a:bodyPr>
            <a:normAutofit/>
          </a:bodyPr>
          <a:lstStyle/>
          <a:p>
            <a:pPr algn="ctr"/>
            <a:r>
              <a:rPr lang="en-US" sz="4800" b="1" cap="small" dirty="0" smtClean="0">
                <a:solidFill>
                  <a:srgbClr val="003D79"/>
                </a:solidFill>
                <a:latin typeface="Garamond" panose="02020404030301010803" pitchFamily="18" charset="0"/>
              </a:rPr>
              <a:t>Anthem’s Policy</a:t>
            </a:r>
            <a:endParaRPr lang="en-US" sz="4800" b="1" cap="small" dirty="0">
              <a:solidFill>
                <a:srgbClr val="003D79"/>
              </a:solidFill>
              <a:latin typeface="Garamond" panose="02020404030301010803" pitchFamily="18" charset="0"/>
            </a:endParaRPr>
          </a:p>
        </p:txBody>
      </p:sp>
    </p:spTree>
    <p:extLst>
      <p:ext uri="{BB962C8B-B14F-4D97-AF65-F5344CB8AC3E}">
        <p14:creationId xmlns:p14="http://schemas.microsoft.com/office/powerpoint/2010/main" val="3976093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EB1ED91B-3923-4CB3-BEE1-8A0A7A1F9C06}"/>
              </a:ext>
            </a:extLst>
          </p:cNvPr>
          <p:cNvSpPr/>
          <p:nvPr/>
        </p:nvSpPr>
        <p:spPr>
          <a:xfrm>
            <a:off x="10351888" y="5194557"/>
            <a:ext cx="1788160" cy="15138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 name="Content Placeholder 4"/>
          <p:cNvSpPr>
            <a:spLocks noGrp="1"/>
          </p:cNvSpPr>
          <p:nvPr>
            <p:ph idx="1"/>
          </p:nvPr>
        </p:nvSpPr>
        <p:spPr>
          <a:xfrm>
            <a:off x="628650" y="1548602"/>
            <a:ext cx="10934700" cy="4534698"/>
          </a:xfrm>
        </p:spPr>
        <p:txBody>
          <a:bodyPr>
            <a:noAutofit/>
          </a:bodyPr>
          <a:lstStyle/>
          <a:p>
            <a:pPr>
              <a:buFont typeface="Wingdings" panose="05000000000000000000" pitchFamily="2" charset="2"/>
              <a:buChar char="Ø"/>
            </a:pPr>
            <a:r>
              <a:rPr lang="en-US" sz="3600" dirty="0" smtClean="0">
                <a:solidFill>
                  <a:srgbClr val="003D79"/>
                </a:solidFill>
                <a:latin typeface="Garamond" panose="02020404030301010803" pitchFamily="18" charset="0"/>
              </a:rPr>
              <a:t>Since the adoption of the Medicare Ambulance Fee Schedule in 2002, Medicare has bifurcated the issue of coverage (i.e., medical necessity) from the issue of the level of service (i.e., emergency v. non-emergency)</a:t>
            </a:r>
          </a:p>
        </p:txBody>
      </p:sp>
      <p:sp>
        <p:nvSpPr>
          <p:cNvPr id="2" name="Title 1"/>
          <p:cNvSpPr>
            <a:spLocks noGrp="1"/>
          </p:cNvSpPr>
          <p:nvPr>
            <p:ph type="title"/>
          </p:nvPr>
        </p:nvSpPr>
        <p:spPr>
          <a:xfrm>
            <a:off x="838200" y="365125"/>
            <a:ext cx="10515600" cy="1101725"/>
          </a:xfrm>
        </p:spPr>
        <p:txBody>
          <a:bodyPr>
            <a:normAutofit/>
          </a:bodyPr>
          <a:lstStyle/>
          <a:p>
            <a:pPr algn="ctr"/>
            <a:r>
              <a:rPr lang="en-US" sz="4800" b="1" cap="small" dirty="0" smtClean="0">
                <a:solidFill>
                  <a:srgbClr val="003D79"/>
                </a:solidFill>
                <a:latin typeface="Garamond" panose="02020404030301010803" pitchFamily="18" charset="0"/>
              </a:rPr>
              <a:t>Medicare Coverage</a:t>
            </a:r>
            <a:endParaRPr lang="en-US" sz="4800" b="1" cap="small" dirty="0">
              <a:solidFill>
                <a:srgbClr val="003D79"/>
              </a:solidFill>
              <a:latin typeface="Garamond" panose="02020404030301010803" pitchFamily="18" charset="0"/>
            </a:endParaRPr>
          </a:p>
        </p:txBody>
      </p:sp>
    </p:spTree>
    <p:extLst>
      <p:ext uri="{BB962C8B-B14F-4D97-AF65-F5344CB8AC3E}">
        <p14:creationId xmlns:p14="http://schemas.microsoft.com/office/powerpoint/2010/main" val="974479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1742643"/>
            <a:ext cx="10934700" cy="4129954"/>
          </a:xfrm>
        </p:spPr>
        <p:txBody>
          <a:bodyPr>
            <a:noAutofit/>
          </a:bodyPr>
          <a:lstStyle/>
          <a:p>
            <a:pPr marL="0" indent="0">
              <a:buNone/>
            </a:pPr>
            <a:r>
              <a:rPr lang="en-US" sz="3200" b="1" dirty="0">
                <a:solidFill>
                  <a:srgbClr val="003D79"/>
                </a:solidFill>
                <a:latin typeface="Garamond" panose="02020404030301010803" pitchFamily="18" charset="0"/>
              </a:rPr>
              <a:t>Emergency Response Definition: </a:t>
            </a:r>
            <a:endParaRPr lang="en-US" sz="3200" b="1" dirty="0" smtClean="0">
              <a:solidFill>
                <a:srgbClr val="003D79"/>
              </a:solidFill>
              <a:latin typeface="Garamond" panose="02020404030301010803" pitchFamily="18" charset="0"/>
            </a:endParaRPr>
          </a:p>
          <a:p>
            <a:pPr marL="0" indent="0">
              <a:buNone/>
            </a:pPr>
            <a:r>
              <a:rPr lang="en-US" sz="3200" dirty="0" smtClean="0">
                <a:solidFill>
                  <a:srgbClr val="003D79"/>
                </a:solidFill>
                <a:latin typeface="Garamond" panose="02020404030301010803" pitchFamily="18" charset="0"/>
              </a:rPr>
              <a:t>The </a:t>
            </a:r>
            <a:r>
              <a:rPr lang="en-US" sz="3200" dirty="0">
                <a:solidFill>
                  <a:srgbClr val="003D79"/>
                </a:solidFill>
                <a:latin typeface="Garamond" panose="02020404030301010803" pitchFamily="18" charset="0"/>
              </a:rPr>
              <a:t>nature of an ambulance’s response (whether emergency or not) </a:t>
            </a:r>
            <a:r>
              <a:rPr lang="en-US" sz="3200" b="1" i="1" dirty="0">
                <a:solidFill>
                  <a:srgbClr val="003D79"/>
                </a:solidFill>
                <a:latin typeface="Garamond" panose="02020404030301010803" pitchFamily="18" charset="0"/>
              </a:rPr>
              <a:t>does not independently establish or support medical necessity </a:t>
            </a:r>
            <a:r>
              <a:rPr lang="en-US" sz="3200" dirty="0">
                <a:solidFill>
                  <a:srgbClr val="003D79"/>
                </a:solidFill>
                <a:latin typeface="Garamond" panose="02020404030301010803" pitchFamily="18" charset="0"/>
              </a:rPr>
              <a:t>for an ambulance transport. Rather, Medicare coverage always depends on, among other things, whether the service(s) furnished is actually medically reasonable and necessary based on the patient’s condition at the time of transport</a:t>
            </a:r>
            <a:r>
              <a:rPr lang="en-US" sz="3600" dirty="0">
                <a:solidFill>
                  <a:srgbClr val="003D79"/>
                </a:solidFill>
                <a:latin typeface="Garamond" panose="02020404030301010803" pitchFamily="18" charset="0"/>
              </a:rPr>
              <a:t>.</a:t>
            </a:r>
          </a:p>
        </p:txBody>
      </p:sp>
      <p:sp>
        <p:nvSpPr>
          <p:cNvPr id="7" name="Rectangle 6">
            <a:extLst>
              <a:ext uri="{FF2B5EF4-FFF2-40B4-BE49-F238E27FC236}">
                <a16:creationId xmlns="" xmlns:a16="http://schemas.microsoft.com/office/drawing/2014/main" id="{EB1ED91B-3923-4CB3-BEE1-8A0A7A1F9C06}"/>
              </a:ext>
            </a:extLst>
          </p:cNvPr>
          <p:cNvSpPr/>
          <p:nvPr/>
        </p:nvSpPr>
        <p:spPr>
          <a:xfrm>
            <a:off x="10351888" y="5194557"/>
            <a:ext cx="1788160" cy="15138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838200" y="365125"/>
            <a:ext cx="10515600" cy="1101725"/>
          </a:xfrm>
        </p:spPr>
        <p:txBody>
          <a:bodyPr>
            <a:normAutofit fontScale="90000"/>
          </a:bodyPr>
          <a:lstStyle/>
          <a:p>
            <a:pPr algn="ctr"/>
            <a:r>
              <a:rPr lang="en-US" sz="4800" b="1" cap="small" dirty="0" smtClean="0">
                <a:solidFill>
                  <a:srgbClr val="003D79"/>
                </a:solidFill>
                <a:latin typeface="Garamond" panose="02020404030301010803" pitchFamily="18" charset="0"/>
              </a:rPr>
              <a:t>Chapter 10 of </a:t>
            </a:r>
            <a:br>
              <a:rPr lang="en-US" sz="4800" b="1" cap="small" dirty="0" smtClean="0">
                <a:solidFill>
                  <a:srgbClr val="003D79"/>
                </a:solidFill>
                <a:latin typeface="Garamond" panose="02020404030301010803" pitchFamily="18" charset="0"/>
              </a:rPr>
            </a:br>
            <a:r>
              <a:rPr lang="en-US" sz="4800" b="1" cap="small" dirty="0" smtClean="0">
                <a:solidFill>
                  <a:srgbClr val="003D79"/>
                </a:solidFill>
                <a:latin typeface="Garamond" panose="02020404030301010803" pitchFamily="18" charset="0"/>
              </a:rPr>
              <a:t>Medicare Benefit Policy Manual</a:t>
            </a:r>
            <a:endParaRPr lang="en-US" sz="4800" b="1" cap="small" dirty="0">
              <a:solidFill>
                <a:srgbClr val="003D79"/>
              </a:solidFill>
              <a:latin typeface="Garamond" panose="02020404030301010803" pitchFamily="18" charset="0"/>
            </a:endParaRPr>
          </a:p>
        </p:txBody>
      </p:sp>
    </p:spTree>
    <p:extLst>
      <p:ext uri="{BB962C8B-B14F-4D97-AF65-F5344CB8AC3E}">
        <p14:creationId xmlns:p14="http://schemas.microsoft.com/office/powerpoint/2010/main" val="231045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1742643"/>
            <a:ext cx="10934700" cy="4129954"/>
          </a:xfrm>
        </p:spPr>
        <p:txBody>
          <a:bodyPr>
            <a:noAutofit/>
          </a:bodyPr>
          <a:lstStyle/>
          <a:p>
            <a:pPr marL="0" indent="0">
              <a:buNone/>
            </a:pPr>
            <a:r>
              <a:rPr lang="en-US" sz="3200" b="1" dirty="0" smtClean="0">
                <a:solidFill>
                  <a:srgbClr val="003D79"/>
                </a:solidFill>
                <a:latin typeface="Garamond" panose="02020404030301010803" pitchFamily="18" charset="0"/>
              </a:rPr>
              <a:t>Section 20</a:t>
            </a:r>
          </a:p>
          <a:p>
            <a:pPr marL="0" indent="0">
              <a:lnSpc>
                <a:spcPct val="100000"/>
              </a:lnSpc>
              <a:spcBef>
                <a:spcPts val="0"/>
              </a:spcBef>
              <a:buNone/>
            </a:pPr>
            <a:r>
              <a:rPr lang="en-US" sz="2000" dirty="0">
                <a:solidFill>
                  <a:srgbClr val="003D79"/>
                </a:solidFill>
                <a:latin typeface="Garamond" panose="02020404030301010803" pitchFamily="18" charset="0"/>
              </a:rPr>
              <a:t>The A/B MAC (A) or (B) presumes the requirement was met if the submitted documentation indicates that the patient: </a:t>
            </a:r>
            <a:endParaRPr lang="en-US" sz="2000" dirty="0" smtClean="0">
              <a:solidFill>
                <a:srgbClr val="003D79"/>
              </a:solidFill>
              <a:latin typeface="Garamond" panose="02020404030301010803" pitchFamily="18" charset="0"/>
            </a:endParaRPr>
          </a:p>
          <a:p>
            <a:pPr marL="0" indent="0">
              <a:lnSpc>
                <a:spcPct val="100000"/>
              </a:lnSpc>
              <a:spcBef>
                <a:spcPts val="0"/>
              </a:spcBef>
              <a:buNone/>
            </a:pPr>
            <a:r>
              <a:rPr lang="en-US" sz="2000" dirty="0" smtClean="0">
                <a:solidFill>
                  <a:srgbClr val="003D79"/>
                </a:solidFill>
                <a:latin typeface="Garamond" panose="02020404030301010803" pitchFamily="18" charset="0"/>
              </a:rPr>
              <a:t>• </a:t>
            </a:r>
            <a:r>
              <a:rPr lang="en-US" sz="2000" dirty="0">
                <a:solidFill>
                  <a:srgbClr val="003D79"/>
                </a:solidFill>
                <a:latin typeface="Garamond" panose="02020404030301010803" pitchFamily="18" charset="0"/>
              </a:rPr>
              <a:t>Was </a:t>
            </a:r>
            <a:r>
              <a:rPr lang="en-US" sz="2400" i="1" dirty="0">
                <a:solidFill>
                  <a:srgbClr val="003D79"/>
                </a:solidFill>
                <a:latin typeface="Garamond" panose="02020404030301010803" pitchFamily="18" charset="0"/>
              </a:rPr>
              <a:t>transported in an emergency situation</a:t>
            </a:r>
            <a:r>
              <a:rPr lang="en-US" sz="2000" dirty="0">
                <a:solidFill>
                  <a:srgbClr val="003D79"/>
                </a:solidFill>
                <a:latin typeface="Garamond" panose="02020404030301010803" pitchFamily="18" charset="0"/>
              </a:rPr>
              <a:t>, e.g., as a result of an accident, injury or acute illness, or </a:t>
            </a:r>
            <a:endParaRPr lang="en-US" sz="2000" dirty="0" smtClean="0">
              <a:solidFill>
                <a:srgbClr val="003D79"/>
              </a:solidFill>
              <a:latin typeface="Garamond" panose="02020404030301010803" pitchFamily="18" charset="0"/>
            </a:endParaRPr>
          </a:p>
          <a:p>
            <a:pPr marL="0" indent="0">
              <a:lnSpc>
                <a:spcPct val="100000"/>
              </a:lnSpc>
              <a:spcBef>
                <a:spcPts val="0"/>
              </a:spcBef>
              <a:buNone/>
            </a:pPr>
            <a:r>
              <a:rPr lang="en-US" sz="2000" dirty="0" smtClean="0">
                <a:solidFill>
                  <a:srgbClr val="003D79"/>
                </a:solidFill>
                <a:latin typeface="Garamond" panose="02020404030301010803" pitchFamily="18" charset="0"/>
              </a:rPr>
              <a:t>• </a:t>
            </a:r>
            <a:r>
              <a:rPr lang="en-US" sz="2000" dirty="0">
                <a:solidFill>
                  <a:srgbClr val="003D79"/>
                </a:solidFill>
                <a:latin typeface="Garamond" panose="02020404030301010803" pitchFamily="18" charset="0"/>
              </a:rPr>
              <a:t>Needed to be restrained to prevent injury to the beneficiary or others; or </a:t>
            </a:r>
            <a:endParaRPr lang="en-US" sz="2000" dirty="0" smtClean="0">
              <a:solidFill>
                <a:srgbClr val="003D79"/>
              </a:solidFill>
              <a:latin typeface="Garamond" panose="02020404030301010803" pitchFamily="18" charset="0"/>
            </a:endParaRPr>
          </a:p>
          <a:p>
            <a:pPr marL="0" indent="0">
              <a:lnSpc>
                <a:spcPct val="100000"/>
              </a:lnSpc>
              <a:spcBef>
                <a:spcPts val="0"/>
              </a:spcBef>
              <a:buNone/>
            </a:pPr>
            <a:r>
              <a:rPr lang="en-US" sz="2000" dirty="0" smtClean="0">
                <a:solidFill>
                  <a:srgbClr val="003D79"/>
                </a:solidFill>
                <a:latin typeface="Garamond" panose="02020404030301010803" pitchFamily="18" charset="0"/>
              </a:rPr>
              <a:t>• </a:t>
            </a:r>
            <a:r>
              <a:rPr lang="en-US" sz="2000" dirty="0">
                <a:solidFill>
                  <a:srgbClr val="003D79"/>
                </a:solidFill>
                <a:latin typeface="Garamond" panose="02020404030301010803" pitchFamily="18" charset="0"/>
              </a:rPr>
              <a:t>Was unconscious or in shock; or </a:t>
            </a:r>
            <a:endParaRPr lang="en-US" sz="2000" dirty="0" smtClean="0">
              <a:solidFill>
                <a:srgbClr val="003D79"/>
              </a:solidFill>
              <a:latin typeface="Garamond" panose="02020404030301010803" pitchFamily="18" charset="0"/>
            </a:endParaRPr>
          </a:p>
          <a:p>
            <a:pPr marL="0" indent="0">
              <a:lnSpc>
                <a:spcPct val="100000"/>
              </a:lnSpc>
              <a:spcBef>
                <a:spcPts val="0"/>
              </a:spcBef>
              <a:buNone/>
            </a:pPr>
            <a:r>
              <a:rPr lang="en-US" sz="2000" dirty="0" smtClean="0">
                <a:solidFill>
                  <a:srgbClr val="003D79"/>
                </a:solidFill>
                <a:latin typeface="Garamond" panose="02020404030301010803" pitchFamily="18" charset="0"/>
              </a:rPr>
              <a:t>• </a:t>
            </a:r>
            <a:r>
              <a:rPr lang="en-US" sz="2000" dirty="0">
                <a:solidFill>
                  <a:srgbClr val="003D79"/>
                </a:solidFill>
                <a:latin typeface="Garamond" panose="02020404030301010803" pitchFamily="18" charset="0"/>
              </a:rPr>
              <a:t>Required oxygen or other emergency treatment during transport to the nearest appropriate facility; </a:t>
            </a:r>
            <a:r>
              <a:rPr lang="en-US" sz="2000" dirty="0" smtClean="0">
                <a:solidFill>
                  <a:srgbClr val="003D79"/>
                </a:solidFill>
                <a:latin typeface="Garamond" panose="02020404030301010803" pitchFamily="18" charset="0"/>
              </a:rPr>
              <a:t>or</a:t>
            </a:r>
          </a:p>
          <a:p>
            <a:pPr marL="0" indent="0">
              <a:lnSpc>
                <a:spcPct val="100000"/>
              </a:lnSpc>
              <a:spcBef>
                <a:spcPts val="0"/>
              </a:spcBef>
              <a:buNone/>
            </a:pPr>
            <a:r>
              <a:rPr lang="en-US" sz="2000" dirty="0" smtClean="0">
                <a:solidFill>
                  <a:srgbClr val="003D79"/>
                </a:solidFill>
                <a:latin typeface="Garamond" panose="02020404030301010803" pitchFamily="18" charset="0"/>
              </a:rPr>
              <a:t>• </a:t>
            </a:r>
            <a:r>
              <a:rPr lang="en-US" sz="2000" dirty="0">
                <a:solidFill>
                  <a:srgbClr val="003D79"/>
                </a:solidFill>
                <a:latin typeface="Garamond" panose="02020404030301010803" pitchFamily="18" charset="0"/>
              </a:rPr>
              <a:t>Exhibits signs and symptoms of acute respiratory distress or cardiac distress such as shortness of breath or chest pain; </a:t>
            </a:r>
            <a:r>
              <a:rPr lang="en-US" sz="2000" dirty="0" smtClean="0">
                <a:solidFill>
                  <a:srgbClr val="003D79"/>
                </a:solidFill>
                <a:latin typeface="Garamond" panose="02020404030301010803" pitchFamily="18" charset="0"/>
              </a:rPr>
              <a:t>or </a:t>
            </a:r>
          </a:p>
          <a:p>
            <a:pPr marL="0" indent="0">
              <a:lnSpc>
                <a:spcPct val="100000"/>
              </a:lnSpc>
              <a:spcBef>
                <a:spcPts val="0"/>
              </a:spcBef>
              <a:buNone/>
            </a:pPr>
            <a:r>
              <a:rPr lang="en-US" sz="2000" dirty="0" smtClean="0">
                <a:solidFill>
                  <a:srgbClr val="003D79"/>
                </a:solidFill>
                <a:latin typeface="Garamond" panose="02020404030301010803" pitchFamily="18" charset="0"/>
              </a:rPr>
              <a:t>• </a:t>
            </a:r>
            <a:r>
              <a:rPr lang="en-US" sz="2000" dirty="0">
                <a:solidFill>
                  <a:srgbClr val="003D79"/>
                </a:solidFill>
                <a:latin typeface="Garamond" panose="02020404030301010803" pitchFamily="18" charset="0"/>
              </a:rPr>
              <a:t>Exhibits signs and symptoms that indicate the possibility of acute stroke; or </a:t>
            </a:r>
            <a:endParaRPr lang="en-US" sz="2000" dirty="0" smtClean="0">
              <a:solidFill>
                <a:srgbClr val="003D79"/>
              </a:solidFill>
              <a:latin typeface="Garamond" panose="02020404030301010803" pitchFamily="18" charset="0"/>
            </a:endParaRPr>
          </a:p>
          <a:p>
            <a:pPr marL="0" indent="0">
              <a:lnSpc>
                <a:spcPct val="100000"/>
              </a:lnSpc>
              <a:spcBef>
                <a:spcPts val="0"/>
              </a:spcBef>
              <a:buNone/>
            </a:pPr>
            <a:r>
              <a:rPr lang="en-US" sz="2000" dirty="0" smtClean="0">
                <a:solidFill>
                  <a:srgbClr val="003D79"/>
                </a:solidFill>
                <a:latin typeface="Garamond" panose="02020404030301010803" pitchFamily="18" charset="0"/>
              </a:rPr>
              <a:t>• </a:t>
            </a:r>
            <a:r>
              <a:rPr lang="en-US" sz="2000" dirty="0">
                <a:solidFill>
                  <a:srgbClr val="003D79"/>
                </a:solidFill>
                <a:latin typeface="Garamond" panose="02020404030301010803" pitchFamily="18" charset="0"/>
              </a:rPr>
              <a:t>Had to remain immobile because of a fracture that had not been set or the possibility of a fracture; or </a:t>
            </a:r>
            <a:endParaRPr lang="en-US" sz="2000" dirty="0" smtClean="0">
              <a:solidFill>
                <a:srgbClr val="003D79"/>
              </a:solidFill>
              <a:latin typeface="Garamond" panose="02020404030301010803" pitchFamily="18" charset="0"/>
            </a:endParaRPr>
          </a:p>
          <a:p>
            <a:pPr marL="0" indent="0">
              <a:lnSpc>
                <a:spcPct val="100000"/>
              </a:lnSpc>
              <a:spcBef>
                <a:spcPts val="0"/>
              </a:spcBef>
              <a:buNone/>
            </a:pPr>
            <a:r>
              <a:rPr lang="en-US" sz="2000" dirty="0" smtClean="0">
                <a:solidFill>
                  <a:srgbClr val="003D79"/>
                </a:solidFill>
                <a:latin typeface="Garamond" panose="02020404030301010803" pitchFamily="18" charset="0"/>
              </a:rPr>
              <a:t>• </a:t>
            </a:r>
            <a:r>
              <a:rPr lang="en-US" sz="2000" dirty="0">
                <a:solidFill>
                  <a:srgbClr val="003D79"/>
                </a:solidFill>
                <a:latin typeface="Garamond" panose="02020404030301010803" pitchFamily="18" charset="0"/>
              </a:rPr>
              <a:t>Was experiencing severe hemorrhage; or </a:t>
            </a:r>
            <a:endParaRPr lang="en-US" sz="2000" dirty="0" smtClean="0">
              <a:solidFill>
                <a:srgbClr val="003D79"/>
              </a:solidFill>
              <a:latin typeface="Garamond" panose="02020404030301010803" pitchFamily="18" charset="0"/>
            </a:endParaRPr>
          </a:p>
          <a:p>
            <a:pPr marL="0" indent="0">
              <a:lnSpc>
                <a:spcPct val="100000"/>
              </a:lnSpc>
              <a:spcBef>
                <a:spcPts val="0"/>
              </a:spcBef>
              <a:buNone/>
            </a:pPr>
            <a:r>
              <a:rPr lang="en-US" sz="2000" dirty="0" smtClean="0">
                <a:solidFill>
                  <a:srgbClr val="003D79"/>
                </a:solidFill>
                <a:latin typeface="Garamond" panose="02020404030301010803" pitchFamily="18" charset="0"/>
              </a:rPr>
              <a:t>• </a:t>
            </a:r>
            <a:r>
              <a:rPr lang="en-US" sz="2000" dirty="0">
                <a:solidFill>
                  <a:srgbClr val="003D79"/>
                </a:solidFill>
                <a:latin typeface="Garamond" panose="02020404030301010803" pitchFamily="18" charset="0"/>
              </a:rPr>
              <a:t>Could be moved only by stretcher; or </a:t>
            </a:r>
            <a:endParaRPr lang="en-US" sz="2000" dirty="0" smtClean="0">
              <a:solidFill>
                <a:srgbClr val="003D79"/>
              </a:solidFill>
              <a:latin typeface="Garamond" panose="02020404030301010803" pitchFamily="18" charset="0"/>
            </a:endParaRPr>
          </a:p>
          <a:p>
            <a:pPr marL="0" indent="0">
              <a:lnSpc>
                <a:spcPct val="100000"/>
              </a:lnSpc>
              <a:spcBef>
                <a:spcPts val="0"/>
              </a:spcBef>
              <a:buNone/>
            </a:pPr>
            <a:r>
              <a:rPr lang="en-US" sz="2000" dirty="0" smtClean="0">
                <a:solidFill>
                  <a:srgbClr val="003D79"/>
                </a:solidFill>
                <a:latin typeface="Garamond" panose="02020404030301010803" pitchFamily="18" charset="0"/>
              </a:rPr>
              <a:t>• </a:t>
            </a:r>
            <a:r>
              <a:rPr lang="en-US" sz="2000" dirty="0">
                <a:solidFill>
                  <a:srgbClr val="003D79"/>
                </a:solidFill>
                <a:latin typeface="Garamond" panose="02020404030301010803" pitchFamily="18" charset="0"/>
              </a:rPr>
              <a:t>Was bed-confined before and after the ambulance trip.</a:t>
            </a:r>
            <a:endParaRPr lang="en-US" sz="2000" b="1" dirty="0">
              <a:solidFill>
                <a:srgbClr val="003D79"/>
              </a:solidFill>
              <a:latin typeface="Garamond" panose="02020404030301010803" pitchFamily="18" charset="0"/>
            </a:endParaRPr>
          </a:p>
        </p:txBody>
      </p:sp>
      <p:sp>
        <p:nvSpPr>
          <p:cNvPr id="7" name="Rectangle 6">
            <a:extLst>
              <a:ext uri="{FF2B5EF4-FFF2-40B4-BE49-F238E27FC236}">
                <a16:creationId xmlns="" xmlns:a16="http://schemas.microsoft.com/office/drawing/2014/main" id="{EB1ED91B-3923-4CB3-BEE1-8A0A7A1F9C06}"/>
              </a:ext>
            </a:extLst>
          </p:cNvPr>
          <p:cNvSpPr/>
          <p:nvPr/>
        </p:nvSpPr>
        <p:spPr>
          <a:xfrm>
            <a:off x="10403840" y="5269419"/>
            <a:ext cx="1788160" cy="15138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838200" y="365125"/>
            <a:ext cx="10515600" cy="1101725"/>
          </a:xfrm>
        </p:spPr>
        <p:txBody>
          <a:bodyPr>
            <a:normAutofit fontScale="90000"/>
          </a:bodyPr>
          <a:lstStyle/>
          <a:p>
            <a:pPr algn="ctr"/>
            <a:r>
              <a:rPr lang="en-US" sz="4800" b="1" cap="small" dirty="0" smtClean="0">
                <a:solidFill>
                  <a:srgbClr val="003D79"/>
                </a:solidFill>
                <a:latin typeface="Garamond" panose="02020404030301010803" pitchFamily="18" charset="0"/>
              </a:rPr>
              <a:t>Chapter 10 of </a:t>
            </a:r>
            <a:br>
              <a:rPr lang="en-US" sz="4800" b="1" cap="small" dirty="0" smtClean="0">
                <a:solidFill>
                  <a:srgbClr val="003D79"/>
                </a:solidFill>
                <a:latin typeface="Garamond" panose="02020404030301010803" pitchFamily="18" charset="0"/>
              </a:rPr>
            </a:br>
            <a:r>
              <a:rPr lang="en-US" sz="4800" b="1" cap="small" dirty="0" smtClean="0">
                <a:solidFill>
                  <a:srgbClr val="003D79"/>
                </a:solidFill>
                <a:latin typeface="Garamond" panose="02020404030301010803" pitchFamily="18" charset="0"/>
              </a:rPr>
              <a:t>Medicare Benefit Policy Manual</a:t>
            </a:r>
            <a:endParaRPr lang="en-US" sz="4800" b="1" cap="small" dirty="0">
              <a:solidFill>
                <a:srgbClr val="003D79"/>
              </a:solidFill>
              <a:latin typeface="Garamond" panose="02020404030301010803" pitchFamily="18" charset="0"/>
            </a:endParaRPr>
          </a:p>
        </p:txBody>
      </p:sp>
    </p:spTree>
    <p:extLst>
      <p:ext uri="{BB962C8B-B14F-4D97-AF65-F5344CB8AC3E}">
        <p14:creationId xmlns:p14="http://schemas.microsoft.com/office/powerpoint/2010/main" val="3817982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Content Placeholder 4"/>
          <p:cNvSpPr>
            <a:spLocks noGrp="1"/>
          </p:cNvSpPr>
          <p:nvPr>
            <p:ph idx="1"/>
          </p:nvPr>
        </p:nvSpPr>
        <p:spPr>
          <a:xfrm>
            <a:off x="838200" y="1825625"/>
            <a:ext cx="9380456" cy="4351338"/>
          </a:xfrm>
        </p:spPr>
        <p:txBody>
          <a:bodyPr/>
          <a:lstStyle/>
          <a:p>
            <a:r>
              <a:rPr lang="en-US" dirty="0">
                <a:latin typeface="Cambria" panose="02040503050406030204" pitchFamily="18" charset="0"/>
              </a:rPr>
              <a:t>content</a:t>
            </a:r>
          </a:p>
        </p:txBody>
      </p:sp>
      <p:sp>
        <p:nvSpPr>
          <p:cNvPr id="2" name="Rounded Rectangle 1"/>
          <p:cNvSpPr/>
          <p:nvPr/>
        </p:nvSpPr>
        <p:spPr>
          <a:xfrm>
            <a:off x="1028700" y="468630"/>
            <a:ext cx="4354830" cy="55664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Garamond" panose="02020404030301010803" pitchFamily="18" charset="0"/>
              </a:rPr>
              <a:t>For Medicare claims, the presence of an emergency medical condition creates a presumption of coverage, i.e., the burden shifts to the MAC to produce evidence that the patient could, in fact, have been transported safely by other means</a:t>
            </a:r>
            <a:endParaRPr lang="en-US" sz="2800" dirty="0">
              <a:latin typeface="Garamond" panose="02020404030301010803" pitchFamily="18" charset="0"/>
            </a:endParaRPr>
          </a:p>
        </p:txBody>
      </p:sp>
    </p:spTree>
    <p:extLst>
      <p:ext uri="{BB962C8B-B14F-4D97-AF65-F5344CB8AC3E}">
        <p14:creationId xmlns:p14="http://schemas.microsoft.com/office/powerpoint/2010/main" val="3429694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1466850"/>
            <a:ext cx="10934700" cy="4129954"/>
          </a:xfrm>
        </p:spPr>
        <p:txBody>
          <a:bodyPr>
            <a:noAutofit/>
          </a:bodyPr>
          <a:lstStyle/>
          <a:p>
            <a:pPr>
              <a:buFont typeface="Wingdings" panose="05000000000000000000" pitchFamily="2" charset="2"/>
              <a:buChar char="Ø"/>
            </a:pPr>
            <a:r>
              <a:rPr lang="en-US" sz="3600" dirty="0" smtClean="0">
                <a:solidFill>
                  <a:srgbClr val="003D79"/>
                </a:solidFill>
                <a:latin typeface="Garamond" panose="02020404030301010803" pitchFamily="18" charset="0"/>
              </a:rPr>
              <a:t>Nationwide, less than 1% of all claims submitted with an emergency base rate (A0427, A0429, or A0433) are submitted to Medicare for a denial</a:t>
            </a:r>
          </a:p>
          <a:p>
            <a:pPr>
              <a:buFont typeface="Wingdings" panose="05000000000000000000" pitchFamily="2" charset="2"/>
              <a:buChar char="Ø"/>
            </a:pPr>
            <a:r>
              <a:rPr lang="en-US" sz="3600" dirty="0" smtClean="0">
                <a:solidFill>
                  <a:srgbClr val="003D79"/>
                </a:solidFill>
                <a:latin typeface="Garamond" panose="02020404030301010803" pitchFamily="18" charset="0"/>
              </a:rPr>
              <a:t>&gt;95% of enrolled Medicare ambulance suppliers did not bill a single emergency claim for a denial in 2016</a:t>
            </a:r>
          </a:p>
        </p:txBody>
      </p:sp>
      <p:sp>
        <p:nvSpPr>
          <p:cNvPr id="2" name="Title 1"/>
          <p:cNvSpPr>
            <a:spLocks noGrp="1"/>
          </p:cNvSpPr>
          <p:nvPr>
            <p:ph type="title"/>
          </p:nvPr>
        </p:nvSpPr>
        <p:spPr>
          <a:xfrm>
            <a:off x="838200" y="365125"/>
            <a:ext cx="10515600" cy="1101725"/>
          </a:xfrm>
        </p:spPr>
        <p:txBody>
          <a:bodyPr>
            <a:normAutofit fontScale="90000"/>
          </a:bodyPr>
          <a:lstStyle/>
          <a:p>
            <a:pPr algn="ctr"/>
            <a:r>
              <a:rPr lang="en-US" sz="4800" b="1" cap="small" dirty="0" smtClean="0">
                <a:solidFill>
                  <a:srgbClr val="003D79"/>
                </a:solidFill>
                <a:latin typeface="Garamond" panose="02020404030301010803" pitchFamily="18" charset="0"/>
              </a:rPr>
              <a:t>2016 Medicare Claims Payment Data</a:t>
            </a:r>
            <a:endParaRPr lang="en-US" sz="4800" b="1" cap="small" dirty="0">
              <a:solidFill>
                <a:srgbClr val="003D79"/>
              </a:solidFill>
              <a:latin typeface="Garamond" panose="02020404030301010803" pitchFamily="18" charset="0"/>
            </a:endParaRPr>
          </a:p>
        </p:txBody>
      </p:sp>
    </p:spTree>
    <p:extLst>
      <p:ext uri="{BB962C8B-B14F-4D97-AF65-F5344CB8AC3E}">
        <p14:creationId xmlns:p14="http://schemas.microsoft.com/office/powerpoint/2010/main" val="1005656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1466850"/>
            <a:ext cx="10934700" cy="4129954"/>
          </a:xfrm>
        </p:spPr>
        <p:txBody>
          <a:bodyPr>
            <a:noAutofit/>
          </a:bodyPr>
          <a:lstStyle/>
          <a:p>
            <a:pPr marL="0" indent="0">
              <a:buNone/>
            </a:pPr>
            <a:r>
              <a:rPr lang="en-US" sz="2400" b="1" dirty="0" smtClean="0">
                <a:solidFill>
                  <a:srgbClr val="003D79"/>
                </a:solidFill>
                <a:latin typeface="Garamond" panose="02020404030301010803" pitchFamily="18" charset="0"/>
              </a:rPr>
              <a:t>Definition</a:t>
            </a:r>
            <a:r>
              <a:rPr lang="en-US" sz="2400" b="1" dirty="0">
                <a:solidFill>
                  <a:srgbClr val="003D79"/>
                </a:solidFill>
                <a:latin typeface="Garamond" panose="02020404030301010803" pitchFamily="18" charset="0"/>
              </a:rPr>
              <a:t>: </a:t>
            </a:r>
            <a:endParaRPr lang="en-US" sz="2400" b="1" dirty="0" smtClean="0">
              <a:solidFill>
                <a:srgbClr val="003D79"/>
              </a:solidFill>
              <a:latin typeface="Garamond" panose="02020404030301010803" pitchFamily="18" charset="0"/>
            </a:endParaRPr>
          </a:p>
          <a:p>
            <a:pPr marL="0" indent="0">
              <a:buNone/>
            </a:pPr>
            <a:r>
              <a:rPr lang="en-US" sz="2400" dirty="0" smtClean="0">
                <a:solidFill>
                  <a:srgbClr val="003D79"/>
                </a:solidFill>
                <a:latin typeface="Garamond" panose="02020404030301010803" pitchFamily="18" charset="0"/>
              </a:rPr>
              <a:t>An </a:t>
            </a:r>
            <a:r>
              <a:rPr lang="en-US" sz="2400" dirty="0">
                <a:solidFill>
                  <a:srgbClr val="003D79"/>
                </a:solidFill>
                <a:latin typeface="Garamond" panose="02020404030301010803" pitchFamily="18" charset="0"/>
              </a:rPr>
              <a:t>ALS assessment is an assessment performed by an ALS crew as part of an emergency response (as defined below) that was necessary because the patient's reported condition at the time of dispatch was such that only an ALS crew was qualified to perform the assessment. An ALS assessment does not necessarily result in a determination that the patient requires an ALS level of service. In the case of an appropriately dispatched ALS Emergency service, as defined below, if the ALS crew completes an ALS Assessment, the services provided by the ambulance transportation service provider or supplier shall be covered at the ALS emergency level, regardless of whether the patient required ALS intervention services during the transport, provided that ambulance transportation itself was medically reasonable and necessary, as defined in section 10.2, above and all other coverage requirements are met.</a:t>
            </a:r>
            <a:endParaRPr lang="en-US" sz="1600" b="1" dirty="0">
              <a:solidFill>
                <a:srgbClr val="003D79"/>
              </a:solidFill>
              <a:latin typeface="Garamond" panose="02020404030301010803" pitchFamily="18" charset="0"/>
            </a:endParaRPr>
          </a:p>
        </p:txBody>
      </p:sp>
      <p:sp>
        <p:nvSpPr>
          <p:cNvPr id="2" name="Title 1"/>
          <p:cNvSpPr>
            <a:spLocks noGrp="1"/>
          </p:cNvSpPr>
          <p:nvPr>
            <p:ph type="title"/>
          </p:nvPr>
        </p:nvSpPr>
        <p:spPr>
          <a:xfrm>
            <a:off x="838200" y="365125"/>
            <a:ext cx="10515600" cy="1101725"/>
          </a:xfrm>
        </p:spPr>
        <p:txBody>
          <a:bodyPr>
            <a:normAutofit/>
          </a:bodyPr>
          <a:lstStyle/>
          <a:p>
            <a:pPr algn="ctr"/>
            <a:r>
              <a:rPr lang="en-US" sz="4800" b="1" cap="small" dirty="0" smtClean="0">
                <a:solidFill>
                  <a:srgbClr val="003D79"/>
                </a:solidFill>
                <a:latin typeface="Garamond" panose="02020404030301010803" pitchFamily="18" charset="0"/>
              </a:rPr>
              <a:t>ALS Assessment</a:t>
            </a:r>
            <a:endParaRPr lang="en-US" sz="4800" b="1" cap="small" dirty="0">
              <a:solidFill>
                <a:srgbClr val="003D79"/>
              </a:solidFill>
              <a:latin typeface="Garamond" panose="02020404030301010803" pitchFamily="18" charset="0"/>
            </a:endParaRPr>
          </a:p>
        </p:txBody>
      </p:sp>
    </p:spTree>
    <p:extLst>
      <p:ext uri="{BB962C8B-B14F-4D97-AF65-F5344CB8AC3E}">
        <p14:creationId xmlns:p14="http://schemas.microsoft.com/office/powerpoint/2010/main" val="2754622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0308" y="0"/>
            <a:ext cx="12282307" cy="6858000"/>
          </a:xfrm>
          <a:prstGeom prst="rect">
            <a:avLst/>
          </a:prstGeom>
        </p:spPr>
      </p:pic>
      <p:sp>
        <p:nvSpPr>
          <p:cNvPr id="5" name="Rounded Rectangle 4"/>
          <p:cNvSpPr/>
          <p:nvPr/>
        </p:nvSpPr>
        <p:spPr>
          <a:xfrm>
            <a:off x="3252355" y="145473"/>
            <a:ext cx="5538354"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small" dirty="0" smtClean="0">
                <a:solidFill>
                  <a:srgbClr val="003D79"/>
                </a:solidFill>
                <a:latin typeface="Garamond" panose="02020404030301010803" pitchFamily="18" charset="0"/>
              </a:rPr>
              <a:t>Medically Necessary?</a:t>
            </a:r>
            <a:endParaRPr lang="en-US" sz="3600" b="1" cap="small" dirty="0">
              <a:solidFill>
                <a:srgbClr val="003D79"/>
              </a:solidFill>
              <a:latin typeface="Garamond" panose="02020404030301010803" pitchFamily="18" charset="0"/>
            </a:endParaRPr>
          </a:p>
        </p:txBody>
      </p:sp>
      <p:pic>
        <p:nvPicPr>
          <p:cNvPr id="8" name="Picture 7"/>
          <p:cNvPicPr>
            <a:picLocks noChangeAspect="1"/>
          </p:cNvPicPr>
          <p:nvPr/>
        </p:nvPicPr>
        <p:blipFill>
          <a:blip r:embed="rId3"/>
          <a:stretch>
            <a:fillRect/>
          </a:stretch>
        </p:blipFill>
        <p:spPr>
          <a:xfrm>
            <a:off x="620424" y="1636568"/>
            <a:ext cx="10729566" cy="4644736"/>
          </a:xfrm>
          <a:prstGeom prst="rect">
            <a:avLst/>
          </a:prstGeom>
        </p:spPr>
      </p:pic>
    </p:spTree>
    <p:extLst>
      <p:ext uri="{BB962C8B-B14F-4D97-AF65-F5344CB8AC3E}">
        <p14:creationId xmlns:p14="http://schemas.microsoft.com/office/powerpoint/2010/main" val="31203205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1466850"/>
            <a:ext cx="10934700" cy="4129954"/>
          </a:xfrm>
        </p:spPr>
        <p:txBody>
          <a:bodyPr>
            <a:noAutofit/>
          </a:bodyPr>
          <a:lstStyle/>
          <a:p>
            <a:pPr>
              <a:spcBef>
                <a:spcPct val="0"/>
              </a:spcBef>
              <a:buFont typeface="Wingdings" panose="05000000000000000000" pitchFamily="2" charset="2"/>
              <a:buChar char="Ø"/>
            </a:pPr>
            <a:r>
              <a:rPr lang="en-US" altLang="en-US" sz="3200" dirty="0">
                <a:solidFill>
                  <a:srgbClr val="003D79"/>
                </a:solidFill>
                <a:latin typeface="Garamond" panose="02020404030301010803" pitchFamily="18" charset="0"/>
              </a:rPr>
              <a:t>Established dispatch protocols drive the determination as to whether a paramedic was warranted to assess the patient!! </a:t>
            </a:r>
          </a:p>
          <a:p>
            <a:pPr>
              <a:spcBef>
                <a:spcPct val="0"/>
              </a:spcBef>
              <a:buFont typeface="Wingdings" panose="05000000000000000000" pitchFamily="2" charset="2"/>
              <a:buChar char="Ø"/>
            </a:pPr>
            <a:endParaRPr lang="en-US" altLang="en-US" b="1" dirty="0">
              <a:solidFill>
                <a:srgbClr val="003D79"/>
              </a:solidFill>
              <a:latin typeface="Garamond" panose="02020404030301010803" pitchFamily="18" charset="0"/>
            </a:endParaRPr>
          </a:p>
          <a:p>
            <a:pPr>
              <a:spcBef>
                <a:spcPct val="0"/>
              </a:spcBef>
              <a:buFont typeface="Wingdings" panose="05000000000000000000" pitchFamily="2" charset="2"/>
              <a:buChar char="Ø"/>
            </a:pPr>
            <a:r>
              <a:rPr lang="en-US" altLang="en-US" b="1" dirty="0">
                <a:solidFill>
                  <a:srgbClr val="003D79"/>
                </a:solidFill>
                <a:latin typeface="Garamond" panose="02020404030301010803" pitchFamily="18" charset="0"/>
              </a:rPr>
              <a:t>All-ALS Services</a:t>
            </a:r>
          </a:p>
          <a:p>
            <a:pPr lvl="1">
              <a:spcBef>
                <a:spcPct val="0"/>
              </a:spcBef>
              <a:buFont typeface="Garamond" panose="02020404030301010803" pitchFamily="18" charset="0"/>
              <a:buChar char="─"/>
            </a:pPr>
            <a:r>
              <a:rPr lang="en-US" altLang="en-US" dirty="0">
                <a:solidFill>
                  <a:srgbClr val="003D79"/>
                </a:solidFill>
                <a:latin typeface="Garamond" panose="02020404030301010803" pitchFamily="18" charset="0"/>
              </a:rPr>
              <a:t>Your protocols must distinguish between:</a:t>
            </a:r>
          </a:p>
          <a:p>
            <a:pPr lvl="2">
              <a:spcBef>
                <a:spcPct val="0"/>
              </a:spcBef>
              <a:buFont typeface="Garamond" panose="02020404030301010803" pitchFamily="18" charset="0"/>
              <a:buChar char="─"/>
            </a:pPr>
            <a:r>
              <a:rPr lang="en-US" altLang="en-US" dirty="0">
                <a:solidFill>
                  <a:srgbClr val="003D79"/>
                </a:solidFill>
                <a:latin typeface="Garamond" panose="02020404030301010803" pitchFamily="18" charset="0"/>
              </a:rPr>
              <a:t>Situations where an ALS vehicle is sent based on the expected needs of the patient</a:t>
            </a:r>
          </a:p>
          <a:p>
            <a:pPr lvl="2">
              <a:spcBef>
                <a:spcPct val="0"/>
              </a:spcBef>
              <a:buFont typeface="Garamond" panose="02020404030301010803" pitchFamily="18" charset="0"/>
              <a:buChar char="─"/>
            </a:pPr>
            <a:r>
              <a:rPr lang="en-US" altLang="en-US" dirty="0">
                <a:solidFill>
                  <a:srgbClr val="003D79"/>
                </a:solidFill>
                <a:latin typeface="Garamond" panose="02020404030301010803" pitchFamily="18" charset="0"/>
              </a:rPr>
              <a:t>Situations where an ALS vehicle is sent </a:t>
            </a:r>
            <a:r>
              <a:rPr lang="en-US" altLang="en-US" b="1" u="sng" dirty="0">
                <a:solidFill>
                  <a:srgbClr val="003D79"/>
                </a:solidFill>
                <a:latin typeface="Garamond" panose="02020404030301010803" pitchFamily="18" charset="0"/>
              </a:rPr>
              <a:t>solely</a:t>
            </a:r>
            <a:r>
              <a:rPr lang="en-US" altLang="en-US" dirty="0">
                <a:solidFill>
                  <a:srgbClr val="003D79"/>
                </a:solidFill>
                <a:latin typeface="Garamond" panose="02020404030301010803" pitchFamily="18" charset="0"/>
              </a:rPr>
              <a:t> because of the mandate</a:t>
            </a:r>
          </a:p>
          <a:p>
            <a:pPr lvl="1">
              <a:spcBef>
                <a:spcPct val="0"/>
              </a:spcBef>
              <a:buFont typeface="Garamond" panose="02020404030301010803" pitchFamily="18" charset="0"/>
              <a:buChar char="─"/>
            </a:pPr>
            <a:r>
              <a:rPr lang="en-US" altLang="en-US" sz="2800" dirty="0">
                <a:solidFill>
                  <a:srgbClr val="003D79"/>
                </a:solidFill>
                <a:latin typeface="Garamond" panose="02020404030301010803" pitchFamily="18" charset="0"/>
              </a:rPr>
              <a:t>i.e., if you were a 2-tiered system, would you still be sending an ALS vehicle?</a:t>
            </a:r>
          </a:p>
        </p:txBody>
      </p:sp>
      <p:sp>
        <p:nvSpPr>
          <p:cNvPr id="2" name="Title 1"/>
          <p:cNvSpPr>
            <a:spLocks noGrp="1"/>
          </p:cNvSpPr>
          <p:nvPr>
            <p:ph type="title"/>
          </p:nvPr>
        </p:nvSpPr>
        <p:spPr>
          <a:xfrm>
            <a:off x="838200" y="365125"/>
            <a:ext cx="10515600" cy="1101725"/>
          </a:xfrm>
        </p:spPr>
        <p:txBody>
          <a:bodyPr>
            <a:normAutofit/>
          </a:bodyPr>
          <a:lstStyle/>
          <a:p>
            <a:pPr algn="ctr"/>
            <a:r>
              <a:rPr lang="en-US" sz="4800" b="1" cap="small" dirty="0" smtClean="0">
                <a:solidFill>
                  <a:srgbClr val="003D79"/>
                </a:solidFill>
                <a:latin typeface="Garamond" panose="02020404030301010803" pitchFamily="18" charset="0"/>
              </a:rPr>
              <a:t>Importance of Dispatch Protocols</a:t>
            </a:r>
            <a:endParaRPr lang="en-US" sz="4800" b="1" cap="small" dirty="0">
              <a:solidFill>
                <a:srgbClr val="003D79"/>
              </a:solidFill>
              <a:latin typeface="Garamond" panose="02020404030301010803" pitchFamily="18" charset="0"/>
            </a:endParaRPr>
          </a:p>
        </p:txBody>
      </p:sp>
    </p:spTree>
    <p:extLst>
      <p:ext uri="{BB962C8B-B14F-4D97-AF65-F5344CB8AC3E}">
        <p14:creationId xmlns:p14="http://schemas.microsoft.com/office/powerpoint/2010/main" val="31695149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1466850"/>
            <a:ext cx="10934700" cy="4129954"/>
          </a:xfrm>
        </p:spPr>
        <p:txBody>
          <a:bodyPr>
            <a:noAutofit/>
          </a:bodyPr>
          <a:lstStyle/>
          <a:p>
            <a:pPr marL="0" indent="0">
              <a:buNone/>
            </a:pPr>
            <a:endParaRPr lang="en-US" sz="1600" b="1" dirty="0">
              <a:solidFill>
                <a:srgbClr val="003D79"/>
              </a:solidFill>
              <a:latin typeface="Garamond" panose="02020404030301010803" pitchFamily="18" charset="0"/>
            </a:endParaRPr>
          </a:p>
        </p:txBody>
      </p:sp>
      <p:sp>
        <p:nvSpPr>
          <p:cNvPr id="2" name="Title 1"/>
          <p:cNvSpPr>
            <a:spLocks noGrp="1"/>
          </p:cNvSpPr>
          <p:nvPr>
            <p:ph type="title"/>
          </p:nvPr>
        </p:nvSpPr>
        <p:spPr>
          <a:xfrm>
            <a:off x="838200" y="365125"/>
            <a:ext cx="10515600" cy="1101725"/>
          </a:xfrm>
        </p:spPr>
        <p:txBody>
          <a:bodyPr>
            <a:normAutofit/>
          </a:bodyPr>
          <a:lstStyle/>
          <a:p>
            <a:pPr algn="ctr"/>
            <a:r>
              <a:rPr lang="en-US" sz="4800" b="1" cap="small" dirty="0" smtClean="0">
                <a:solidFill>
                  <a:srgbClr val="003D79"/>
                </a:solidFill>
                <a:latin typeface="Garamond" panose="02020404030301010803" pitchFamily="18" charset="0"/>
              </a:rPr>
              <a:t>MPD Codes</a:t>
            </a:r>
            <a:endParaRPr lang="en-US" sz="4800" b="1" cap="small" dirty="0">
              <a:solidFill>
                <a:srgbClr val="003D79"/>
              </a:solidFill>
              <a:latin typeface="Garamond" panose="02020404030301010803" pitchFamily="18"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892300" y="1587500"/>
            <a:ext cx="8229600" cy="4114800"/>
          </a:xfrm>
          <a:prstGeom prst="rect">
            <a:avLst/>
          </a:prstGeom>
        </p:spPr>
      </p:pic>
    </p:spTree>
    <p:extLst>
      <p:ext uri="{BB962C8B-B14F-4D97-AF65-F5344CB8AC3E}">
        <p14:creationId xmlns:p14="http://schemas.microsoft.com/office/powerpoint/2010/main" val="11379867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ounded Rectangle 1"/>
          <p:cNvSpPr/>
          <p:nvPr/>
        </p:nvSpPr>
        <p:spPr>
          <a:xfrm>
            <a:off x="2482850" y="328613"/>
            <a:ext cx="72263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Garamond" panose="02020404030301010803" pitchFamily="18" charset="0"/>
              </a:rPr>
              <a:t>Misconception #3</a:t>
            </a:r>
            <a:endParaRPr lang="en-US" sz="3600" b="1" dirty="0">
              <a:latin typeface="Garamond" panose="02020404030301010803" pitchFamily="18" charset="0"/>
            </a:endParaRPr>
          </a:p>
        </p:txBody>
      </p:sp>
      <p:sp>
        <p:nvSpPr>
          <p:cNvPr id="4" name="Rounded Rectangle 3"/>
          <p:cNvSpPr/>
          <p:nvPr/>
        </p:nvSpPr>
        <p:spPr>
          <a:xfrm>
            <a:off x="2621537" y="1676400"/>
            <a:ext cx="7038090" cy="3866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latin typeface="Garamond" panose="02020404030301010803" pitchFamily="18" charset="0"/>
              </a:rPr>
              <a:t>We have a local ordinance that requires us to transport any patient that expresses a desire to be transported for a medical evaluation.  The fact that we must transport these patients by ambulance establishes that all other means of transport were contraindicated </a:t>
            </a:r>
            <a:endParaRPr lang="en-US" sz="32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9546606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5" name="Content Placeholder 4"/>
          <p:cNvSpPr>
            <a:spLocks noGrp="1"/>
          </p:cNvSpPr>
          <p:nvPr>
            <p:ph idx="1"/>
          </p:nvPr>
        </p:nvSpPr>
        <p:spPr>
          <a:xfrm>
            <a:off x="838200" y="1825625"/>
            <a:ext cx="9380456" cy="4351338"/>
          </a:xfrm>
        </p:spPr>
        <p:txBody>
          <a:bodyPr/>
          <a:lstStyle/>
          <a:p>
            <a:r>
              <a:rPr lang="en-US" dirty="0">
                <a:latin typeface="Cambria" panose="02040503050406030204" pitchFamily="18" charset="0"/>
              </a:rPr>
              <a:t>content</a:t>
            </a:r>
          </a:p>
        </p:txBody>
      </p:sp>
      <p:pic>
        <p:nvPicPr>
          <p:cNvPr id="6" name="Picture 5">
            <a:extLst>
              <a:ext uri="{FF2B5EF4-FFF2-40B4-BE49-F238E27FC236}">
                <a16:creationId xmlns="" xmlns:a16="http://schemas.microsoft.com/office/drawing/2014/main" id="{CDBCE082-5957-41D0-90B9-79B9EC876C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2590" y="5167146"/>
            <a:ext cx="1711451" cy="1350335"/>
          </a:xfrm>
          <a:prstGeom prst="rect">
            <a:avLst/>
          </a:prstGeom>
        </p:spPr>
      </p:pic>
    </p:spTree>
    <p:extLst>
      <p:ext uri="{BB962C8B-B14F-4D97-AF65-F5344CB8AC3E}">
        <p14:creationId xmlns:p14="http://schemas.microsoft.com/office/powerpoint/2010/main" val="1301107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0308" y="0"/>
            <a:ext cx="12282307" cy="6858000"/>
          </a:xfrm>
          <a:prstGeom prst="rect">
            <a:avLst/>
          </a:prstGeom>
        </p:spPr>
      </p:pic>
      <p:pic>
        <p:nvPicPr>
          <p:cNvPr id="7" name="Picture 6"/>
          <p:cNvPicPr>
            <a:picLocks noChangeAspect="1"/>
          </p:cNvPicPr>
          <p:nvPr/>
        </p:nvPicPr>
        <p:blipFill>
          <a:blip r:embed="rId3"/>
          <a:stretch>
            <a:fillRect/>
          </a:stretch>
        </p:blipFill>
        <p:spPr>
          <a:xfrm>
            <a:off x="1835842" y="1454476"/>
            <a:ext cx="8934852" cy="5008921"/>
          </a:xfrm>
          <a:prstGeom prst="rect">
            <a:avLst/>
          </a:prstGeom>
        </p:spPr>
      </p:pic>
      <p:sp>
        <p:nvSpPr>
          <p:cNvPr id="5" name="Rounded Rectangle 4"/>
          <p:cNvSpPr/>
          <p:nvPr/>
        </p:nvSpPr>
        <p:spPr>
          <a:xfrm>
            <a:off x="3252355" y="145473"/>
            <a:ext cx="6587836"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small" dirty="0" smtClean="0">
                <a:solidFill>
                  <a:srgbClr val="003D79"/>
                </a:solidFill>
                <a:latin typeface="Garamond" panose="02020404030301010803" pitchFamily="18" charset="0"/>
              </a:rPr>
              <a:t>Case Study #1</a:t>
            </a:r>
            <a:endParaRPr lang="en-US" sz="3600" b="1" dirty="0">
              <a:solidFill>
                <a:srgbClr val="003D79"/>
              </a:solidFill>
              <a:latin typeface="Garamond" panose="02020404030301010803"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4468" y="1211077"/>
            <a:ext cx="3657600" cy="4608576"/>
          </a:xfrm>
          <a:prstGeom prst="rect">
            <a:avLst/>
          </a:prstGeom>
        </p:spPr>
      </p:pic>
    </p:spTree>
    <p:extLst>
      <p:ext uri="{BB962C8B-B14F-4D97-AF65-F5344CB8AC3E}">
        <p14:creationId xmlns:p14="http://schemas.microsoft.com/office/powerpoint/2010/main" val="189975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0308" y="0"/>
            <a:ext cx="12282307" cy="6858000"/>
          </a:xfrm>
          <a:prstGeom prst="rect">
            <a:avLst/>
          </a:prstGeom>
        </p:spPr>
      </p:pic>
      <p:sp>
        <p:nvSpPr>
          <p:cNvPr id="5" name="Rounded Rectangle 4"/>
          <p:cNvSpPr/>
          <p:nvPr/>
        </p:nvSpPr>
        <p:spPr>
          <a:xfrm>
            <a:off x="3252355" y="145473"/>
            <a:ext cx="6587836"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small" dirty="0" smtClean="0">
                <a:solidFill>
                  <a:srgbClr val="003D79"/>
                </a:solidFill>
                <a:latin typeface="Garamond" panose="02020404030301010803" pitchFamily="18" charset="0"/>
              </a:rPr>
              <a:t>Case Study #2</a:t>
            </a:r>
            <a:endParaRPr lang="en-US" sz="3600" b="1" dirty="0">
              <a:solidFill>
                <a:srgbClr val="003D79"/>
              </a:solidFill>
              <a:latin typeface="Garamond" panose="02020404030301010803" pitchFamily="18" charset="0"/>
            </a:endParaRPr>
          </a:p>
        </p:txBody>
      </p:sp>
      <p:pic>
        <p:nvPicPr>
          <p:cNvPr id="2" name="Picture 1"/>
          <p:cNvPicPr>
            <a:picLocks noChangeAspect="1"/>
          </p:cNvPicPr>
          <p:nvPr/>
        </p:nvPicPr>
        <p:blipFill>
          <a:blip r:embed="rId3"/>
          <a:stretch>
            <a:fillRect/>
          </a:stretch>
        </p:blipFill>
        <p:spPr>
          <a:xfrm>
            <a:off x="1529715" y="1674625"/>
            <a:ext cx="9430616" cy="42748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4113" y="1291590"/>
            <a:ext cx="4284913" cy="3749299"/>
          </a:xfrm>
          <a:prstGeom prst="rect">
            <a:avLst/>
          </a:prstGeom>
        </p:spPr>
      </p:pic>
    </p:spTree>
    <p:extLst>
      <p:ext uri="{BB962C8B-B14F-4D97-AF65-F5344CB8AC3E}">
        <p14:creationId xmlns:p14="http://schemas.microsoft.com/office/powerpoint/2010/main" val="323677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0308" y="0"/>
            <a:ext cx="12282307" cy="6858000"/>
          </a:xfrm>
          <a:prstGeom prst="rect">
            <a:avLst/>
          </a:prstGeom>
        </p:spPr>
      </p:pic>
      <p:sp>
        <p:nvSpPr>
          <p:cNvPr id="5" name="Rounded Rectangle 4"/>
          <p:cNvSpPr/>
          <p:nvPr/>
        </p:nvSpPr>
        <p:spPr>
          <a:xfrm>
            <a:off x="3252355" y="145473"/>
            <a:ext cx="6587836"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small" dirty="0" smtClean="0">
                <a:solidFill>
                  <a:srgbClr val="003D79"/>
                </a:solidFill>
                <a:latin typeface="Garamond" panose="02020404030301010803" pitchFamily="18" charset="0"/>
              </a:rPr>
              <a:t>Case Study #3</a:t>
            </a:r>
            <a:endParaRPr lang="en-US" sz="3600" b="1" dirty="0">
              <a:solidFill>
                <a:srgbClr val="003D79"/>
              </a:solidFill>
              <a:latin typeface="Garamond" panose="02020404030301010803" pitchFamily="18" charset="0"/>
            </a:endParaRPr>
          </a:p>
        </p:txBody>
      </p:sp>
      <p:pic>
        <p:nvPicPr>
          <p:cNvPr id="3" name="Picture 2"/>
          <p:cNvPicPr>
            <a:picLocks noChangeAspect="1"/>
          </p:cNvPicPr>
          <p:nvPr/>
        </p:nvPicPr>
        <p:blipFill>
          <a:blip r:embed="rId3"/>
          <a:stretch>
            <a:fillRect/>
          </a:stretch>
        </p:blipFill>
        <p:spPr>
          <a:xfrm>
            <a:off x="1695233" y="1455635"/>
            <a:ext cx="9702079" cy="48831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4468" y="1211077"/>
            <a:ext cx="3657600" cy="4608576"/>
          </a:xfrm>
          <a:prstGeom prst="rect">
            <a:avLst/>
          </a:prstGeom>
        </p:spPr>
      </p:pic>
    </p:spTree>
    <p:extLst>
      <p:ext uri="{BB962C8B-B14F-4D97-AF65-F5344CB8AC3E}">
        <p14:creationId xmlns:p14="http://schemas.microsoft.com/office/powerpoint/2010/main" val="394209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0308" y="0"/>
            <a:ext cx="12282307" cy="6858000"/>
          </a:xfrm>
          <a:prstGeom prst="rect">
            <a:avLst/>
          </a:prstGeom>
        </p:spPr>
      </p:pic>
      <p:pic>
        <p:nvPicPr>
          <p:cNvPr id="2" name="Picture 1"/>
          <p:cNvPicPr>
            <a:picLocks noChangeAspect="1"/>
          </p:cNvPicPr>
          <p:nvPr/>
        </p:nvPicPr>
        <p:blipFill>
          <a:blip r:embed="rId3"/>
          <a:stretch>
            <a:fillRect/>
          </a:stretch>
        </p:blipFill>
        <p:spPr>
          <a:xfrm>
            <a:off x="1601903" y="1636169"/>
            <a:ext cx="9493017" cy="4568190"/>
          </a:xfrm>
          <a:prstGeom prst="rect">
            <a:avLst/>
          </a:prstGeom>
        </p:spPr>
      </p:pic>
      <p:sp>
        <p:nvSpPr>
          <p:cNvPr id="5" name="Rounded Rectangle 4"/>
          <p:cNvSpPr/>
          <p:nvPr/>
        </p:nvSpPr>
        <p:spPr>
          <a:xfrm>
            <a:off x="3252355" y="145473"/>
            <a:ext cx="6587836"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small" dirty="0" smtClean="0">
                <a:solidFill>
                  <a:srgbClr val="003D79"/>
                </a:solidFill>
                <a:latin typeface="Garamond" panose="02020404030301010803" pitchFamily="18" charset="0"/>
              </a:rPr>
              <a:t>Case Study #4</a:t>
            </a:r>
            <a:endParaRPr lang="en-US" sz="3600" b="1" dirty="0">
              <a:solidFill>
                <a:srgbClr val="003D79"/>
              </a:solidFill>
              <a:latin typeface="Garamond" panose="02020404030301010803" pitchFamily="18" charset="0"/>
            </a:endParaRPr>
          </a:p>
        </p:txBody>
      </p:sp>
      <p:sp>
        <p:nvSpPr>
          <p:cNvPr id="4" name="Rectangle 3"/>
          <p:cNvSpPr/>
          <p:nvPr/>
        </p:nvSpPr>
        <p:spPr>
          <a:xfrm>
            <a:off x="1706679" y="2297430"/>
            <a:ext cx="571500" cy="2514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4063" y="1395187"/>
            <a:ext cx="4284913" cy="3749299"/>
          </a:xfrm>
          <a:prstGeom prst="rect">
            <a:avLst/>
          </a:prstGeom>
        </p:spPr>
      </p:pic>
    </p:spTree>
    <p:extLst>
      <p:ext uri="{BB962C8B-B14F-4D97-AF65-F5344CB8AC3E}">
        <p14:creationId xmlns:p14="http://schemas.microsoft.com/office/powerpoint/2010/main" val="30303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0308" y="0"/>
            <a:ext cx="12282307" cy="6858000"/>
          </a:xfrm>
          <a:prstGeom prst="rect">
            <a:avLst/>
          </a:prstGeom>
        </p:spPr>
      </p:pic>
      <p:sp>
        <p:nvSpPr>
          <p:cNvPr id="5" name="Rounded Rectangle 4"/>
          <p:cNvSpPr/>
          <p:nvPr/>
        </p:nvSpPr>
        <p:spPr>
          <a:xfrm>
            <a:off x="3252355" y="145473"/>
            <a:ext cx="6587836"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small" dirty="0" smtClean="0">
                <a:solidFill>
                  <a:srgbClr val="003D79"/>
                </a:solidFill>
                <a:latin typeface="Garamond" panose="02020404030301010803" pitchFamily="18" charset="0"/>
              </a:rPr>
              <a:t>Case Study #5</a:t>
            </a:r>
            <a:endParaRPr lang="en-US" sz="3600" b="1" dirty="0">
              <a:solidFill>
                <a:srgbClr val="003D79"/>
              </a:solidFill>
              <a:latin typeface="Garamond" panose="02020404030301010803" pitchFamily="18" charset="0"/>
            </a:endParaRPr>
          </a:p>
        </p:txBody>
      </p:sp>
      <p:pic>
        <p:nvPicPr>
          <p:cNvPr id="3" name="Picture 2"/>
          <p:cNvPicPr>
            <a:picLocks noChangeAspect="1"/>
          </p:cNvPicPr>
          <p:nvPr/>
        </p:nvPicPr>
        <p:blipFill>
          <a:blip r:embed="rId3"/>
          <a:stretch>
            <a:fillRect/>
          </a:stretch>
        </p:blipFill>
        <p:spPr>
          <a:xfrm>
            <a:off x="1876425" y="1794284"/>
            <a:ext cx="9049616" cy="44100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433" y="1496827"/>
            <a:ext cx="3657600" cy="4608576"/>
          </a:xfrm>
          <a:prstGeom prst="rect">
            <a:avLst/>
          </a:prstGeom>
        </p:spPr>
      </p:pic>
    </p:spTree>
    <p:extLst>
      <p:ext uri="{BB962C8B-B14F-4D97-AF65-F5344CB8AC3E}">
        <p14:creationId xmlns:p14="http://schemas.microsoft.com/office/powerpoint/2010/main" val="329003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0308" y="0"/>
            <a:ext cx="12282307" cy="6858000"/>
          </a:xfrm>
          <a:prstGeom prst="rect">
            <a:avLst/>
          </a:prstGeom>
        </p:spPr>
      </p:pic>
      <p:sp>
        <p:nvSpPr>
          <p:cNvPr id="5" name="Rounded Rectangle 4"/>
          <p:cNvSpPr/>
          <p:nvPr/>
        </p:nvSpPr>
        <p:spPr>
          <a:xfrm>
            <a:off x="3252355" y="145473"/>
            <a:ext cx="6587836"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small" dirty="0" smtClean="0">
                <a:solidFill>
                  <a:srgbClr val="003D79"/>
                </a:solidFill>
                <a:latin typeface="Garamond" panose="02020404030301010803" pitchFamily="18" charset="0"/>
              </a:rPr>
              <a:t>Case </a:t>
            </a:r>
            <a:r>
              <a:rPr lang="en-US" sz="3600" b="1" cap="small" smtClean="0">
                <a:solidFill>
                  <a:srgbClr val="003D79"/>
                </a:solidFill>
                <a:latin typeface="Garamond" panose="02020404030301010803" pitchFamily="18" charset="0"/>
              </a:rPr>
              <a:t>Study #6</a:t>
            </a:r>
            <a:endParaRPr lang="en-US" sz="3600" b="1" dirty="0">
              <a:solidFill>
                <a:srgbClr val="003D79"/>
              </a:solidFill>
              <a:latin typeface="Garamond" panose="02020404030301010803" pitchFamily="18" charset="0"/>
            </a:endParaRPr>
          </a:p>
        </p:txBody>
      </p:sp>
      <p:pic>
        <p:nvPicPr>
          <p:cNvPr id="4" name="Picture 3"/>
          <p:cNvPicPr>
            <a:picLocks noChangeAspect="1"/>
          </p:cNvPicPr>
          <p:nvPr/>
        </p:nvPicPr>
        <p:blipFill>
          <a:blip r:embed="rId3"/>
          <a:stretch>
            <a:fillRect/>
          </a:stretch>
        </p:blipFill>
        <p:spPr>
          <a:xfrm>
            <a:off x="2160940" y="1234786"/>
            <a:ext cx="8148250" cy="54483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5857" y="2294659"/>
            <a:ext cx="2747963" cy="3649182"/>
          </a:xfrm>
          <a:prstGeom prst="rect">
            <a:avLst/>
          </a:prstGeom>
        </p:spPr>
      </p:pic>
    </p:spTree>
    <p:extLst>
      <p:ext uri="{BB962C8B-B14F-4D97-AF65-F5344CB8AC3E}">
        <p14:creationId xmlns:p14="http://schemas.microsoft.com/office/powerpoint/2010/main" val="38248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ounded Rectangle 13"/>
          <p:cNvSpPr/>
          <p:nvPr/>
        </p:nvSpPr>
        <p:spPr>
          <a:xfrm>
            <a:off x="3501736" y="278746"/>
            <a:ext cx="5382491"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Garamond" panose="02020404030301010803" pitchFamily="18" charset="0"/>
              </a:rPr>
              <a:t>Misconception #1</a:t>
            </a:r>
            <a:endParaRPr lang="en-US" sz="4000" b="1" dirty="0">
              <a:latin typeface="Garamond" panose="02020404030301010803" pitchFamily="18" charset="0"/>
            </a:endParaRPr>
          </a:p>
        </p:txBody>
      </p:sp>
      <p:sp>
        <p:nvSpPr>
          <p:cNvPr id="15" name="Rectangle 14"/>
          <p:cNvSpPr/>
          <p:nvPr/>
        </p:nvSpPr>
        <p:spPr>
          <a:xfrm>
            <a:off x="7086600" y="1698959"/>
            <a:ext cx="4488873" cy="4478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bg1"/>
                </a:solidFill>
                <a:latin typeface="Garamond" panose="02020404030301010803" pitchFamily="18" charset="0"/>
              </a:rPr>
              <a:t>All calls dispatched through the 911 system qualify as “emergencies”</a:t>
            </a:r>
            <a:endParaRPr lang="en-US" sz="40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5000849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p:cNvSpPr>
            <a:spLocks noGrp="1"/>
          </p:cNvSpPr>
          <p:nvPr>
            <p:ph idx="1"/>
          </p:nvPr>
        </p:nvSpPr>
        <p:spPr>
          <a:xfrm>
            <a:off x="838200" y="1825625"/>
            <a:ext cx="9380456" cy="4351338"/>
          </a:xfrm>
        </p:spPr>
        <p:txBody>
          <a:bodyPr/>
          <a:lstStyle/>
          <a:p>
            <a:r>
              <a:rPr lang="en-US" dirty="0">
                <a:latin typeface="Cambria" panose="02040503050406030204" pitchFamily="18" charset="0"/>
              </a:rPr>
              <a:t>content</a:t>
            </a:r>
          </a:p>
        </p:txBody>
      </p:sp>
      <p:sp>
        <p:nvSpPr>
          <p:cNvPr id="2" name="Rounded Rectangle 1"/>
          <p:cNvSpPr/>
          <p:nvPr/>
        </p:nvSpPr>
        <p:spPr>
          <a:xfrm>
            <a:off x="2659498" y="250667"/>
            <a:ext cx="7363092" cy="1234440"/>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Garamond" panose="02020404030301010803" pitchFamily="18" charset="0"/>
              </a:rPr>
              <a:t>The Problem of “Frequent Flyers”</a:t>
            </a:r>
            <a:endParaRPr lang="en-US" sz="3600" b="1" dirty="0">
              <a:latin typeface="Garamond" panose="02020404030301010803" pitchFamily="18" charset="0"/>
            </a:endParaRPr>
          </a:p>
        </p:txBody>
      </p:sp>
    </p:spTree>
    <p:extLst>
      <p:ext uri="{BB962C8B-B14F-4D97-AF65-F5344CB8AC3E}">
        <p14:creationId xmlns:p14="http://schemas.microsoft.com/office/powerpoint/2010/main" val="35983558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0308" y="0"/>
            <a:ext cx="12282307" cy="6858000"/>
          </a:xfrm>
          <a:prstGeom prst="rect">
            <a:avLst/>
          </a:prstGeom>
        </p:spPr>
      </p:pic>
      <p:sp>
        <p:nvSpPr>
          <p:cNvPr id="5" name="Rounded Rectangle 4"/>
          <p:cNvSpPr/>
          <p:nvPr/>
        </p:nvSpPr>
        <p:spPr>
          <a:xfrm>
            <a:off x="3252355" y="145473"/>
            <a:ext cx="6587836"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small" dirty="0" smtClean="0">
                <a:solidFill>
                  <a:srgbClr val="003D79"/>
                </a:solidFill>
                <a:latin typeface="Garamond" panose="02020404030301010803" pitchFamily="18" charset="0"/>
              </a:rPr>
              <a:t>Original Claim Revisited</a:t>
            </a:r>
            <a:r>
              <a:rPr lang="en-US" sz="3600" b="1" dirty="0" smtClean="0">
                <a:solidFill>
                  <a:srgbClr val="003D79"/>
                </a:solidFill>
                <a:latin typeface="Garamond" panose="02020404030301010803" pitchFamily="18" charset="0"/>
              </a:rPr>
              <a:t> </a:t>
            </a:r>
            <a:endParaRPr lang="en-US" sz="3600" b="1" dirty="0">
              <a:solidFill>
                <a:srgbClr val="003D79"/>
              </a:solidFill>
              <a:latin typeface="Garamond" panose="02020404030301010803" pitchFamily="18" charset="0"/>
            </a:endParaRPr>
          </a:p>
        </p:txBody>
      </p:sp>
      <p:pic>
        <p:nvPicPr>
          <p:cNvPr id="8" name="Picture 7"/>
          <p:cNvPicPr>
            <a:picLocks noChangeAspect="1"/>
          </p:cNvPicPr>
          <p:nvPr/>
        </p:nvPicPr>
        <p:blipFill>
          <a:blip r:embed="rId3"/>
          <a:stretch>
            <a:fillRect/>
          </a:stretch>
        </p:blipFill>
        <p:spPr>
          <a:xfrm>
            <a:off x="1889154" y="1636568"/>
            <a:ext cx="8908040" cy="4644736"/>
          </a:xfrm>
          <a:prstGeom prst="rect">
            <a:avLst/>
          </a:prstGeom>
        </p:spPr>
      </p:pic>
    </p:spTree>
    <p:extLst>
      <p:ext uri="{BB962C8B-B14F-4D97-AF65-F5344CB8AC3E}">
        <p14:creationId xmlns:p14="http://schemas.microsoft.com/office/powerpoint/2010/main" val="31878840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1" y="0"/>
            <a:ext cx="6019800" cy="6858000"/>
          </a:xfrm>
          <a:prstGeom prst="rect">
            <a:avLst/>
          </a:prstGeom>
        </p:spPr>
      </p:pic>
      <p:sp>
        <p:nvSpPr>
          <p:cNvPr id="5" name="Content Placeholder 4"/>
          <p:cNvSpPr>
            <a:spLocks noGrp="1"/>
          </p:cNvSpPr>
          <p:nvPr>
            <p:ph idx="1"/>
          </p:nvPr>
        </p:nvSpPr>
        <p:spPr>
          <a:xfrm>
            <a:off x="331470" y="1219200"/>
            <a:ext cx="5669280" cy="5298281"/>
          </a:xfrm>
        </p:spPr>
        <p:txBody>
          <a:bodyPr>
            <a:normAutofit/>
          </a:bodyPr>
          <a:lstStyle/>
          <a:p>
            <a:pPr>
              <a:buFont typeface="Wingdings" panose="05000000000000000000" pitchFamily="2" charset="2"/>
              <a:buChar char="Ø"/>
            </a:pPr>
            <a:r>
              <a:rPr lang="en-US" dirty="0" smtClean="0">
                <a:solidFill>
                  <a:srgbClr val="003D79"/>
                </a:solidFill>
                <a:latin typeface="Garamond" panose="02020404030301010803" pitchFamily="18" charset="0"/>
              </a:rPr>
              <a:t>1 in 4 adults over the age of 65 will suffer a fall in any given year</a:t>
            </a:r>
          </a:p>
          <a:p>
            <a:pPr>
              <a:buFont typeface="Wingdings" panose="05000000000000000000" pitchFamily="2" charset="2"/>
              <a:buChar char="Ø"/>
            </a:pPr>
            <a:r>
              <a:rPr lang="en-US" dirty="0" smtClean="0">
                <a:solidFill>
                  <a:srgbClr val="003D79"/>
                </a:solidFill>
                <a:latin typeface="Garamond" panose="02020404030301010803" pitchFamily="18" charset="0"/>
              </a:rPr>
              <a:t>Every year, falls amongst the elderly are responsible for:</a:t>
            </a:r>
          </a:p>
          <a:p>
            <a:pPr lvl="1">
              <a:buFont typeface="Wingdings" panose="05000000000000000000" pitchFamily="2" charset="2"/>
              <a:buChar char="Ø"/>
            </a:pPr>
            <a:r>
              <a:rPr lang="en-US" dirty="0" smtClean="0">
                <a:solidFill>
                  <a:srgbClr val="003D79"/>
                </a:solidFill>
                <a:latin typeface="Garamond" panose="02020404030301010803" pitchFamily="18" charset="0"/>
              </a:rPr>
              <a:t>25,000 deaths</a:t>
            </a:r>
          </a:p>
          <a:p>
            <a:pPr lvl="1">
              <a:buFont typeface="Wingdings" panose="05000000000000000000" pitchFamily="2" charset="2"/>
              <a:buChar char="Ø"/>
            </a:pPr>
            <a:r>
              <a:rPr lang="en-US" dirty="0" smtClean="0">
                <a:solidFill>
                  <a:srgbClr val="003D79"/>
                </a:solidFill>
                <a:latin typeface="Garamond" panose="02020404030301010803" pitchFamily="18" charset="0"/>
              </a:rPr>
              <a:t>2.5 million ED visits</a:t>
            </a:r>
          </a:p>
          <a:p>
            <a:pPr lvl="1">
              <a:buFont typeface="Wingdings" panose="05000000000000000000" pitchFamily="2" charset="2"/>
              <a:buChar char="Ø"/>
            </a:pPr>
            <a:r>
              <a:rPr lang="en-US" dirty="0" smtClean="0">
                <a:solidFill>
                  <a:srgbClr val="003D79"/>
                </a:solidFill>
                <a:latin typeface="Garamond" panose="02020404030301010803" pitchFamily="18" charset="0"/>
              </a:rPr>
              <a:t>700,000 hospitalizations</a:t>
            </a:r>
          </a:p>
          <a:p>
            <a:pPr marL="457200" lvl="1" indent="0">
              <a:buNone/>
            </a:pPr>
            <a:endParaRPr lang="en-US" dirty="0" smtClean="0">
              <a:solidFill>
                <a:srgbClr val="003D79"/>
              </a:solidFill>
              <a:latin typeface="Garamond" panose="02020404030301010803" pitchFamily="18" charset="0"/>
            </a:endParaRPr>
          </a:p>
          <a:p>
            <a:pPr marL="457200" lvl="1" indent="0">
              <a:buNone/>
            </a:pPr>
            <a:endParaRPr lang="en-US" dirty="0">
              <a:solidFill>
                <a:srgbClr val="003D79"/>
              </a:solidFill>
              <a:latin typeface="Garamond" panose="02020404030301010803" pitchFamily="18" charset="0"/>
            </a:endParaRPr>
          </a:p>
          <a:p>
            <a:pPr marL="0" indent="0" algn="just">
              <a:buNone/>
            </a:pPr>
            <a:r>
              <a:rPr lang="en-US" dirty="0" smtClean="0">
                <a:solidFill>
                  <a:srgbClr val="003D79"/>
                </a:solidFill>
                <a:latin typeface="Garamond" panose="02020404030301010803" pitchFamily="18" charset="0"/>
              </a:rPr>
              <a:t>Source: </a:t>
            </a:r>
            <a:r>
              <a:rPr lang="en-US" i="1" dirty="0" smtClean="0">
                <a:solidFill>
                  <a:srgbClr val="003D79"/>
                </a:solidFill>
                <a:latin typeface="Garamond" panose="02020404030301010803" pitchFamily="18" charset="0"/>
              </a:rPr>
              <a:t>Elderly Falls Prevention Legislation and Statutes, </a:t>
            </a:r>
            <a:r>
              <a:rPr lang="en-US" dirty="0" smtClean="0">
                <a:solidFill>
                  <a:srgbClr val="003D79"/>
                </a:solidFill>
                <a:latin typeface="Garamond" panose="02020404030301010803" pitchFamily="18" charset="0"/>
              </a:rPr>
              <a:t>National Conference of State Legislatures, July 2018</a:t>
            </a:r>
            <a:endParaRPr lang="en-US" dirty="0">
              <a:solidFill>
                <a:srgbClr val="003D79"/>
              </a:solidFill>
              <a:latin typeface="Garamond" panose="02020404030301010803" pitchFamily="18" charset="0"/>
            </a:endParaRPr>
          </a:p>
        </p:txBody>
      </p:sp>
      <p:sp>
        <p:nvSpPr>
          <p:cNvPr id="2" name="Rounded Rectangle 1"/>
          <p:cNvSpPr/>
          <p:nvPr/>
        </p:nvSpPr>
        <p:spPr>
          <a:xfrm>
            <a:off x="659248" y="250667"/>
            <a:ext cx="4632842" cy="8161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small" dirty="0" smtClean="0">
                <a:solidFill>
                  <a:srgbClr val="003D79"/>
                </a:solidFill>
                <a:latin typeface="Garamond" panose="02020404030301010803" pitchFamily="18" charset="0"/>
              </a:rPr>
              <a:t>SNF Falls</a:t>
            </a:r>
            <a:endParaRPr lang="en-US" sz="3600" b="1" cap="small" dirty="0">
              <a:solidFill>
                <a:srgbClr val="003D79"/>
              </a:solidFill>
              <a:latin typeface="Garamond" panose="02020404030301010803" pitchFamily="18" charset="0"/>
            </a:endParaRPr>
          </a:p>
        </p:txBody>
      </p:sp>
    </p:spTree>
    <p:extLst>
      <p:ext uri="{BB962C8B-B14F-4D97-AF65-F5344CB8AC3E}">
        <p14:creationId xmlns:p14="http://schemas.microsoft.com/office/powerpoint/2010/main" val="25918849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168" y="0"/>
            <a:ext cx="11240831" cy="6858000"/>
          </a:xfrm>
          <a:prstGeom prst="rect">
            <a:avLst/>
          </a:prstGeom>
        </p:spPr>
      </p:pic>
      <p:sp>
        <p:nvSpPr>
          <p:cNvPr id="5" name="Content Placeholder 4"/>
          <p:cNvSpPr>
            <a:spLocks noGrp="1"/>
          </p:cNvSpPr>
          <p:nvPr>
            <p:ph idx="1"/>
          </p:nvPr>
        </p:nvSpPr>
        <p:spPr>
          <a:xfrm>
            <a:off x="838200" y="1825625"/>
            <a:ext cx="9380456" cy="4351338"/>
          </a:xfrm>
        </p:spPr>
        <p:txBody>
          <a:bodyPr/>
          <a:lstStyle/>
          <a:p>
            <a:r>
              <a:rPr lang="en-US" dirty="0">
                <a:latin typeface="Cambria" panose="02040503050406030204" pitchFamily="18" charset="0"/>
              </a:rPr>
              <a:t>content</a:t>
            </a:r>
          </a:p>
        </p:txBody>
      </p:sp>
      <p:sp>
        <p:nvSpPr>
          <p:cNvPr id="2" name="Rounded Rectangle 1"/>
          <p:cNvSpPr/>
          <p:nvPr/>
        </p:nvSpPr>
        <p:spPr>
          <a:xfrm>
            <a:off x="2640448" y="250667"/>
            <a:ext cx="7363092" cy="123444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3D79"/>
                </a:solidFill>
                <a:latin typeface="Garamond" panose="02020404030301010803" pitchFamily="18" charset="0"/>
              </a:rPr>
              <a:t>Psychiatric Emergencies</a:t>
            </a:r>
            <a:endParaRPr lang="en-US" sz="3600" b="1" dirty="0">
              <a:solidFill>
                <a:srgbClr val="003D79"/>
              </a:solidFill>
              <a:latin typeface="Garamond" panose="02020404030301010803" pitchFamily="18" charset="0"/>
            </a:endParaRPr>
          </a:p>
        </p:txBody>
      </p:sp>
    </p:spTree>
    <p:extLst>
      <p:ext uri="{BB962C8B-B14F-4D97-AF65-F5344CB8AC3E}">
        <p14:creationId xmlns:p14="http://schemas.microsoft.com/office/powerpoint/2010/main" val="16217290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5" name="Content Placeholder 4"/>
          <p:cNvSpPr>
            <a:spLocks noGrp="1"/>
          </p:cNvSpPr>
          <p:nvPr>
            <p:ph idx="1"/>
          </p:nvPr>
        </p:nvSpPr>
        <p:spPr>
          <a:xfrm>
            <a:off x="838200" y="1825625"/>
            <a:ext cx="9380456" cy="4351338"/>
          </a:xfrm>
        </p:spPr>
        <p:txBody>
          <a:bodyPr/>
          <a:lstStyle/>
          <a:p>
            <a:r>
              <a:rPr lang="en-US" dirty="0">
                <a:latin typeface="Cambria" panose="02040503050406030204" pitchFamily="18" charset="0"/>
              </a:rPr>
              <a:t>content</a:t>
            </a:r>
          </a:p>
        </p:txBody>
      </p:sp>
    </p:spTree>
    <p:extLst>
      <p:ext uri="{BB962C8B-B14F-4D97-AF65-F5344CB8AC3E}">
        <p14:creationId xmlns:p14="http://schemas.microsoft.com/office/powerpoint/2010/main" val="33366503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854106" y="3167390"/>
            <a:ext cx="4483792" cy="2246769"/>
          </a:xfrm>
          <a:prstGeom prst="rect">
            <a:avLst/>
          </a:prstGeom>
        </p:spPr>
        <p:txBody>
          <a:bodyPr wrap="none">
            <a:spAutoFit/>
          </a:bodyPr>
          <a:lstStyle/>
          <a:p>
            <a:pPr lvl="0" algn="ctr"/>
            <a:r>
              <a:rPr lang="en-US" sz="2800" b="1" i="1" dirty="0" smtClean="0">
                <a:solidFill>
                  <a:srgbClr val="EFF7FF"/>
                </a:solidFill>
                <a:latin typeface="Cambria" panose="02040503050406030204" pitchFamily="18" charset="0"/>
              </a:rPr>
              <a:t>Brian S. Werfel, Esq.</a:t>
            </a:r>
            <a:endParaRPr lang="en-US" sz="2800" b="1" i="1" dirty="0">
              <a:solidFill>
                <a:srgbClr val="EFF7FF"/>
              </a:solidFill>
              <a:latin typeface="Cambria" panose="02040503050406030204" pitchFamily="18" charset="0"/>
            </a:endParaRPr>
          </a:p>
          <a:p>
            <a:pPr lvl="0" algn="ctr"/>
            <a:r>
              <a:rPr lang="en-US" sz="2800" b="1" i="1" dirty="0" smtClean="0">
                <a:solidFill>
                  <a:srgbClr val="EFF7FF"/>
                </a:solidFill>
                <a:latin typeface="Cambria" panose="02040503050406030204" pitchFamily="18" charset="0"/>
              </a:rPr>
              <a:t>A.A.A. Medicare Consultant</a:t>
            </a:r>
            <a:endParaRPr lang="en-US" sz="2800" b="1" i="1" dirty="0">
              <a:solidFill>
                <a:srgbClr val="EFF7FF"/>
              </a:solidFill>
              <a:latin typeface="Cambria" panose="02040503050406030204" pitchFamily="18" charset="0"/>
            </a:endParaRPr>
          </a:p>
          <a:p>
            <a:pPr lvl="0" algn="ctr"/>
            <a:r>
              <a:rPr lang="en-US" sz="2800" b="1" i="1" dirty="0" smtClean="0">
                <a:solidFill>
                  <a:srgbClr val="EFF7FF"/>
                </a:solidFill>
                <a:latin typeface="Cambria" panose="02040503050406030204" pitchFamily="18" charset="0"/>
              </a:rPr>
              <a:t>Werfel &amp; Werfel, PLLC</a:t>
            </a:r>
            <a:endParaRPr lang="en-US" sz="2800" b="1" i="1" dirty="0">
              <a:solidFill>
                <a:srgbClr val="EFF7FF"/>
              </a:solidFill>
              <a:latin typeface="Cambria" panose="02040503050406030204" pitchFamily="18" charset="0"/>
            </a:endParaRPr>
          </a:p>
          <a:p>
            <a:pPr lvl="0" algn="ctr"/>
            <a:r>
              <a:rPr lang="en-US" sz="2800" b="1" i="1" dirty="0" smtClean="0">
                <a:solidFill>
                  <a:srgbClr val="EFF7FF"/>
                </a:solidFill>
                <a:latin typeface="Cambria" panose="02040503050406030204" pitchFamily="18" charset="0"/>
              </a:rPr>
              <a:t>bwerfel@aol.com</a:t>
            </a:r>
            <a:endParaRPr lang="en-US" sz="2800" b="1" i="1" dirty="0">
              <a:solidFill>
                <a:srgbClr val="EFF7FF"/>
              </a:solidFill>
              <a:latin typeface="Cambria" panose="02040503050406030204" pitchFamily="18" charset="0"/>
            </a:endParaRPr>
          </a:p>
          <a:p>
            <a:pPr lvl="0" algn="ctr"/>
            <a:r>
              <a:rPr lang="en-US" sz="2800" b="1" i="1" dirty="0" smtClean="0">
                <a:solidFill>
                  <a:srgbClr val="EFF7FF"/>
                </a:solidFill>
                <a:latin typeface="Cambria" panose="02040503050406030204" pitchFamily="18" charset="0"/>
              </a:rPr>
              <a:t>(917) 570-3710</a:t>
            </a:r>
            <a:endParaRPr lang="en-US" sz="2800" b="1" i="1" dirty="0">
              <a:solidFill>
                <a:srgbClr val="EFF7FF"/>
              </a:solidFill>
              <a:latin typeface="Cambria" panose="02040503050406030204" pitchFamily="18" charset="0"/>
            </a:endParaRPr>
          </a:p>
        </p:txBody>
      </p:sp>
      <p:sp>
        <p:nvSpPr>
          <p:cNvPr id="2" name="Rectangle 1">
            <a:extLst>
              <a:ext uri="{FF2B5EF4-FFF2-40B4-BE49-F238E27FC236}">
                <a16:creationId xmlns="" xmlns:a16="http://schemas.microsoft.com/office/drawing/2014/main" id="{2E116E5C-C0F8-4FDC-807C-4EB75B7064D3}"/>
              </a:ext>
            </a:extLst>
          </p:cNvPr>
          <p:cNvSpPr/>
          <p:nvPr/>
        </p:nvSpPr>
        <p:spPr>
          <a:xfrm>
            <a:off x="4629669" y="0"/>
            <a:ext cx="2932659" cy="1611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3988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2047009"/>
            <a:ext cx="9380456" cy="4129954"/>
          </a:xfrm>
        </p:spPr>
        <p:txBody>
          <a:bodyPr>
            <a:normAutofit/>
          </a:bodyPr>
          <a:lstStyle/>
          <a:p>
            <a:pPr>
              <a:buFont typeface="Wingdings" panose="05000000000000000000" pitchFamily="2" charset="2"/>
              <a:buChar char="Ø"/>
            </a:pPr>
            <a:r>
              <a:rPr lang="en-US" sz="5400" dirty="0" smtClean="0">
                <a:solidFill>
                  <a:srgbClr val="003D79"/>
                </a:solidFill>
                <a:latin typeface="Garamond" panose="02020404030301010803" pitchFamily="18" charset="0"/>
              </a:rPr>
              <a:t>Two general standards</a:t>
            </a:r>
          </a:p>
          <a:p>
            <a:pPr lvl="1">
              <a:buFont typeface="Garamond" panose="02020404030301010803" pitchFamily="18" charset="0"/>
              <a:buChar char="–"/>
            </a:pPr>
            <a:r>
              <a:rPr lang="en-US" sz="4400" dirty="0" smtClean="0">
                <a:solidFill>
                  <a:srgbClr val="003D79"/>
                </a:solidFill>
                <a:latin typeface="Garamond" panose="02020404030301010803" pitchFamily="18" charset="0"/>
              </a:rPr>
              <a:t> “Prudent Layperson” Standard</a:t>
            </a:r>
          </a:p>
          <a:p>
            <a:pPr lvl="1">
              <a:buFont typeface="Garamond" panose="02020404030301010803" pitchFamily="18" charset="0"/>
              <a:buChar char="–"/>
            </a:pPr>
            <a:r>
              <a:rPr lang="en-US" sz="4400" dirty="0" smtClean="0">
                <a:solidFill>
                  <a:srgbClr val="003D79"/>
                </a:solidFill>
                <a:latin typeface="Garamond" panose="02020404030301010803" pitchFamily="18" charset="0"/>
              </a:rPr>
              <a:t> “Immediate Response” Standard</a:t>
            </a:r>
            <a:endParaRPr lang="en-US" sz="4400" dirty="0">
              <a:solidFill>
                <a:srgbClr val="003D79"/>
              </a:solidFill>
              <a:latin typeface="Garamond" panose="02020404030301010803" pitchFamily="18" charset="0"/>
            </a:endParaRPr>
          </a:p>
        </p:txBody>
      </p:sp>
      <p:sp>
        <p:nvSpPr>
          <p:cNvPr id="7" name="Rectangle 6">
            <a:extLst>
              <a:ext uri="{FF2B5EF4-FFF2-40B4-BE49-F238E27FC236}">
                <a16:creationId xmlns="" xmlns:a16="http://schemas.microsoft.com/office/drawing/2014/main" id="{EB1ED91B-3923-4CB3-BEE1-8A0A7A1F9C06}"/>
              </a:ext>
            </a:extLst>
          </p:cNvPr>
          <p:cNvSpPr/>
          <p:nvPr/>
        </p:nvSpPr>
        <p:spPr>
          <a:xfrm>
            <a:off x="10351888" y="5194557"/>
            <a:ext cx="1788160" cy="15138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pPr algn="ctr"/>
            <a:r>
              <a:rPr lang="en-US" sz="4800" b="1" cap="small" dirty="0" smtClean="0">
                <a:solidFill>
                  <a:srgbClr val="003D79"/>
                </a:solidFill>
                <a:latin typeface="Garamond" panose="02020404030301010803" pitchFamily="18" charset="0"/>
              </a:rPr>
              <a:t>Standards for an “Emergency”</a:t>
            </a:r>
            <a:endParaRPr lang="en-US" sz="4800" b="1" cap="small" dirty="0">
              <a:solidFill>
                <a:srgbClr val="003D79"/>
              </a:solidFill>
              <a:latin typeface="Garamond" panose="02020404030301010803" pitchFamily="18" charset="0"/>
            </a:endParaRPr>
          </a:p>
        </p:txBody>
      </p:sp>
    </p:spTree>
    <p:extLst>
      <p:ext uri="{BB962C8B-B14F-4D97-AF65-F5344CB8AC3E}">
        <p14:creationId xmlns:p14="http://schemas.microsoft.com/office/powerpoint/2010/main" val="18457426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71500" y="1690688"/>
            <a:ext cx="10934700" cy="4129954"/>
          </a:xfrm>
        </p:spPr>
        <p:txBody>
          <a:bodyPr>
            <a:noAutofit/>
          </a:bodyPr>
          <a:lstStyle/>
          <a:p>
            <a:pPr marL="0" indent="0">
              <a:buNone/>
            </a:pPr>
            <a:r>
              <a:rPr lang="en-US" dirty="0">
                <a:solidFill>
                  <a:srgbClr val="003D79"/>
                </a:solidFill>
                <a:latin typeface="Garamond" panose="02020404030301010803" pitchFamily="18" charset="0"/>
              </a:rPr>
              <a:t>42 C.F.R. §438.114</a:t>
            </a:r>
          </a:p>
          <a:p>
            <a:pPr marL="0" indent="0">
              <a:buNone/>
            </a:pPr>
            <a:r>
              <a:rPr lang="en-US" i="1" dirty="0" smtClean="0">
                <a:solidFill>
                  <a:srgbClr val="003D79"/>
                </a:solidFill>
                <a:latin typeface="Garamond" panose="02020404030301010803" pitchFamily="18" charset="0"/>
              </a:rPr>
              <a:t>Emergency </a:t>
            </a:r>
            <a:r>
              <a:rPr lang="en-US" i="1" dirty="0">
                <a:solidFill>
                  <a:srgbClr val="003D79"/>
                </a:solidFill>
                <a:latin typeface="Garamond" panose="02020404030301010803" pitchFamily="18" charset="0"/>
              </a:rPr>
              <a:t>medical condition </a:t>
            </a:r>
            <a:r>
              <a:rPr lang="en-US" dirty="0">
                <a:solidFill>
                  <a:srgbClr val="003D79"/>
                </a:solidFill>
                <a:latin typeface="Garamond" panose="02020404030301010803" pitchFamily="18" charset="0"/>
              </a:rPr>
              <a:t>means a medical condition manifesting itself by acute symptoms of sufficient severity (including severe pain) that a prudent layperson, who possesses an average knowledge of health and medicine, could reasonably expect the absence of immediate medical attention to result in the following: </a:t>
            </a:r>
          </a:p>
          <a:p>
            <a:r>
              <a:rPr lang="en-US" dirty="0">
                <a:solidFill>
                  <a:srgbClr val="003D79"/>
                </a:solidFill>
                <a:latin typeface="Garamond" panose="02020404030301010803" pitchFamily="18" charset="0"/>
              </a:rPr>
              <a:t>Placing the health of the individual (or, for a pregnant woman, the health of the woman or her unborn child) in serious jeopardy.</a:t>
            </a:r>
          </a:p>
          <a:p>
            <a:r>
              <a:rPr lang="en-US" dirty="0">
                <a:solidFill>
                  <a:srgbClr val="003D79"/>
                </a:solidFill>
                <a:latin typeface="Garamond" panose="02020404030301010803" pitchFamily="18" charset="0"/>
              </a:rPr>
              <a:t>Serious impairment to bodily functions</a:t>
            </a:r>
          </a:p>
          <a:p>
            <a:r>
              <a:rPr lang="en-US" dirty="0">
                <a:solidFill>
                  <a:srgbClr val="003D79"/>
                </a:solidFill>
                <a:latin typeface="Garamond" panose="02020404030301010803" pitchFamily="18" charset="0"/>
              </a:rPr>
              <a:t>Serious dysfunction of any bodily organ or part</a:t>
            </a:r>
          </a:p>
        </p:txBody>
      </p:sp>
      <p:sp>
        <p:nvSpPr>
          <p:cNvPr id="7" name="Rectangle 6">
            <a:extLst>
              <a:ext uri="{FF2B5EF4-FFF2-40B4-BE49-F238E27FC236}">
                <a16:creationId xmlns="" xmlns:a16="http://schemas.microsoft.com/office/drawing/2014/main" id="{EB1ED91B-3923-4CB3-BEE1-8A0A7A1F9C06}"/>
              </a:ext>
            </a:extLst>
          </p:cNvPr>
          <p:cNvSpPr/>
          <p:nvPr/>
        </p:nvSpPr>
        <p:spPr>
          <a:xfrm>
            <a:off x="10351888" y="5194557"/>
            <a:ext cx="1788160" cy="15138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838200" y="365125"/>
            <a:ext cx="10515600" cy="1101725"/>
          </a:xfrm>
        </p:spPr>
        <p:txBody>
          <a:bodyPr>
            <a:normAutofit/>
          </a:bodyPr>
          <a:lstStyle/>
          <a:p>
            <a:pPr algn="ctr"/>
            <a:r>
              <a:rPr lang="en-US" sz="4800" b="1" cap="small" dirty="0" smtClean="0">
                <a:solidFill>
                  <a:srgbClr val="003D79"/>
                </a:solidFill>
                <a:latin typeface="Garamond" panose="02020404030301010803" pitchFamily="18" charset="0"/>
              </a:rPr>
              <a:t>Prudent Layperson Standard</a:t>
            </a:r>
            <a:endParaRPr lang="en-US" sz="4800" b="1" cap="small" dirty="0">
              <a:solidFill>
                <a:srgbClr val="003D79"/>
              </a:solidFill>
              <a:latin typeface="Garamond" panose="02020404030301010803" pitchFamily="18" charset="0"/>
            </a:endParaRPr>
          </a:p>
        </p:txBody>
      </p:sp>
    </p:spTree>
    <p:extLst>
      <p:ext uri="{BB962C8B-B14F-4D97-AF65-F5344CB8AC3E}">
        <p14:creationId xmlns:p14="http://schemas.microsoft.com/office/powerpoint/2010/main" val="3815581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1847850"/>
            <a:ext cx="9380456" cy="4329113"/>
          </a:xfrm>
        </p:spPr>
        <p:txBody>
          <a:bodyPr>
            <a:noAutofit/>
          </a:bodyPr>
          <a:lstStyle/>
          <a:p>
            <a:pPr>
              <a:buFont typeface="Wingdings" panose="05000000000000000000" pitchFamily="2" charset="2"/>
              <a:buChar char="Ø"/>
            </a:pPr>
            <a:r>
              <a:rPr lang="en-US" sz="2400" dirty="0" smtClean="0">
                <a:solidFill>
                  <a:srgbClr val="003D79"/>
                </a:solidFill>
                <a:latin typeface="Garamond" panose="02020404030301010803" pitchFamily="18" charset="0"/>
              </a:rPr>
              <a:t>First adopted by State of Maryland in 1993</a:t>
            </a:r>
          </a:p>
          <a:p>
            <a:pPr>
              <a:buFont typeface="Wingdings" panose="05000000000000000000" pitchFamily="2" charset="2"/>
              <a:buChar char="Ø"/>
            </a:pPr>
            <a:r>
              <a:rPr lang="en-US" sz="2400" dirty="0" smtClean="0">
                <a:solidFill>
                  <a:srgbClr val="003D79"/>
                </a:solidFill>
                <a:latin typeface="Garamond" panose="02020404030301010803" pitchFamily="18" charset="0"/>
              </a:rPr>
              <a:t>In 1994, Congress revised EMTALA to incorporate the prudent layperson definition as the standard for determining when a patient has an emergency condition</a:t>
            </a:r>
          </a:p>
          <a:p>
            <a:pPr>
              <a:buFont typeface="Wingdings" panose="05000000000000000000" pitchFamily="2" charset="2"/>
              <a:buChar char="Ø"/>
            </a:pPr>
            <a:r>
              <a:rPr lang="en-US" sz="2400" dirty="0" smtClean="0">
                <a:solidFill>
                  <a:srgbClr val="003D79"/>
                </a:solidFill>
                <a:latin typeface="Garamond" panose="02020404030301010803" pitchFamily="18" charset="0"/>
              </a:rPr>
              <a:t>Balanced Budget Act of 1997 established the prudent layperson standard for Medicaid Managed Care Organizations (effective October 1997) and Medicare (May 1998)</a:t>
            </a:r>
          </a:p>
          <a:p>
            <a:pPr lvl="1">
              <a:buFont typeface="Wingdings" panose="05000000000000000000" pitchFamily="2" charset="2"/>
              <a:buChar char="Ø"/>
            </a:pPr>
            <a:r>
              <a:rPr lang="en-US" sz="2000" dirty="0" smtClean="0">
                <a:solidFill>
                  <a:srgbClr val="003D79"/>
                </a:solidFill>
                <a:latin typeface="Garamond" panose="02020404030301010803" pitchFamily="18" charset="0"/>
              </a:rPr>
              <a:t>Extended to all federal health plans in 1998 by Executive Order</a:t>
            </a:r>
          </a:p>
          <a:p>
            <a:pPr>
              <a:buFont typeface="Wingdings" panose="05000000000000000000" pitchFamily="2" charset="2"/>
              <a:buChar char="Ø"/>
            </a:pPr>
            <a:r>
              <a:rPr lang="en-US" sz="2400" dirty="0" smtClean="0">
                <a:solidFill>
                  <a:srgbClr val="003D79"/>
                </a:solidFill>
                <a:latin typeface="Garamond" panose="02020404030301010803" pitchFamily="18" charset="0"/>
              </a:rPr>
              <a:t>Adopted by the VA in November 1999, as part of the Veteran’s Millennium Health Care and Benefits Act</a:t>
            </a:r>
          </a:p>
          <a:p>
            <a:pPr>
              <a:buFont typeface="Wingdings" panose="05000000000000000000" pitchFamily="2" charset="2"/>
              <a:buChar char="Ø"/>
            </a:pPr>
            <a:r>
              <a:rPr lang="en-US" sz="2400" dirty="0" smtClean="0">
                <a:solidFill>
                  <a:srgbClr val="003D79"/>
                </a:solidFill>
                <a:latin typeface="Garamond" panose="02020404030301010803" pitchFamily="18" charset="0"/>
              </a:rPr>
              <a:t>Affordable Care Act adopted the standard for all ERISA plans and all qualifying exchange plans</a:t>
            </a:r>
            <a:endParaRPr lang="en-US" sz="2000" dirty="0" smtClean="0">
              <a:solidFill>
                <a:srgbClr val="003D79"/>
              </a:solidFill>
              <a:latin typeface="Garamond" panose="02020404030301010803" pitchFamily="18" charset="0"/>
            </a:endParaRPr>
          </a:p>
        </p:txBody>
      </p:sp>
      <p:sp>
        <p:nvSpPr>
          <p:cNvPr id="7" name="Rectangle 6">
            <a:extLst>
              <a:ext uri="{FF2B5EF4-FFF2-40B4-BE49-F238E27FC236}">
                <a16:creationId xmlns="" xmlns:a16="http://schemas.microsoft.com/office/drawing/2014/main" id="{EB1ED91B-3923-4CB3-BEE1-8A0A7A1F9C06}"/>
              </a:ext>
            </a:extLst>
          </p:cNvPr>
          <p:cNvSpPr/>
          <p:nvPr/>
        </p:nvSpPr>
        <p:spPr>
          <a:xfrm>
            <a:off x="10351888" y="5194557"/>
            <a:ext cx="1788160" cy="15138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pPr algn="ctr"/>
            <a:r>
              <a:rPr lang="en-US" sz="4800" b="1" cap="small" dirty="0" smtClean="0">
                <a:solidFill>
                  <a:srgbClr val="003D79"/>
                </a:solidFill>
                <a:latin typeface="Garamond" panose="02020404030301010803" pitchFamily="18" charset="0"/>
              </a:rPr>
              <a:t>History of the </a:t>
            </a:r>
            <a:br>
              <a:rPr lang="en-US" sz="4800" b="1" cap="small" dirty="0" smtClean="0">
                <a:solidFill>
                  <a:srgbClr val="003D79"/>
                </a:solidFill>
                <a:latin typeface="Garamond" panose="02020404030301010803" pitchFamily="18" charset="0"/>
              </a:rPr>
            </a:br>
            <a:r>
              <a:rPr lang="en-US" sz="4800" b="1" cap="small" dirty="0" smtClean="0">
                <a:solidFill>
                  <a:srgbClr val="003D79"/>
                </a:solidFill>
                <a:latin typeface="Garamond" panose="02020404030301010803" pitchFamily="18" charset="0"/>
              </a:rPr>
              <a:t>Prudent Layperson Standard</a:t>
            </a:r>
            <a:endParaRPr lang="en-US" sz="4800" b="1" cap="small" dirty="0">
              <a:solidFill>
                <a:srgbClr val="003D79"/>
              </a:solidFill>
              <a:latin typeface="Garamond" panose="02020404030301010803" pitchFamily="18" charset="0"/>
            </a:endParaRPr>
          </a:p>
        </p:txBody>
      </p:sp>
    </p:spTree>
    <p:extLst>
      <p:ext uri="{BB962C8B-B14F-4D97-AF65-F5344CB8AC3E}">
        <p14:creationId xmlns:p14="http://schemas.microsoft.com/office/powerpoint/2010/main" val="21439697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2095500"/>
            <a:ext cx="9380456" cy="4081463"/>
          </a:xfrm>
        </p:spPr>
        <p:txBody>
          <a:bodyPr>
            <a:noAutofit/>
          </a:bodyPr>
          <a:lstStyle/>
          <a:p>
            <a:pPr>
              <a:buFont typeface="Wingdings" panose="05000000000000000000" pitchFamily="2" charset="2"/>
              <a:buChar char="Ø"/>
            </a:pPr>
            <a:r>
              <a:rPr lang="en-US" sz="4400" dirty="0" smtClean="0">
                <a:solidFill>
                  <a:srgbClr val="003D79"/>
                </a:solidFill>
                <a:latin typeface="Garamond" panose="02020404030301010803" pitchFamily="18" charset="0"/>
              </a:rPr>
              <a:t>Bases coverage for ED visits - - and, by extension, ambulance transportation - - on a patient’s presenting symptoms, rather than the final diagnosis</a:t>
            </a:r>
            <a:endParaRPr lang="en-US" sz="4000" dirty="0" smtClean="0">
              <a:solidFill>
                <a:srgbClr val="003D79"/>
              </a:solidFill>
              <a:latin typeface="Garamond" panose="02020404030301010803" pitchFamily="18" charset="0"/>
            </a:endParaRPr>
          </a:p>
        </p:txBody>
      </p:sp>
      <p:sp>
        <p:nvSpPr>
          <p:cNvPr id="7" name="Rectangle 6">
            <a:extLst>
              <a:ext uri="{FF2B5EF4-FFF2-40B4-BE49-F238E27FC236}">
                <a16:creationId xmlns="" xmlns:a16="http://schemas.microsoft.com/office/drawing/2014/main" id="{EB1ED91B-3923-4CB3-BEE1-8A0A7A1F9C06}"/>
              </a:ext>
            </a:extLst>
          </p:cNvPr>
          <p:cNvSpPr/>
          <p:nvPr/>
        </p:nvSpPr>
        <p:spPr>
          <a:xfrm>
            <a:off x="10351888" y="5194557"/>
            <a:ext cx="1788160" cy="15138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pPr algn="ctr"/>
            <a:r>
              <a:rPr lang="en-US" sz="4800" b="1" cap="small" dirty="0" smtClean="0">
                <a:solidFill>
                  <a:srgbClr val="003D79"/>
                </a:solidFill>
                <a:latin typeface="Garamond" panose="02020404030301010803" pitchFamily="18" charset="0"/>
              </a:rPr>
              <a:t>Practical Impact of</a:t>
            </a:r>
            <a:br>
              <a:rPr lang="en-US" sz="4800" b="1" cap="small" dirty="0" smtClean="0">
                <a:solidFill>
                  <a:srgbClr val="003D79"/>
                </a:solidFill>
                <a:latin typeface="Garamond" panose="02020404030301010803" pitchFamily="18" charset="0"/>
              </a:rPr>
            </a:br>
            <a:r>
              <a:rPr lang="en-US" sz="4800" b="1" cap="small" dirty="0" smtClean="0">
                <a:solidFill>
                  <a:srgbClr val="003D79"/>
                </a:solidFill>
                <a:latin typeface="Garamond" panose="02020404030301010803" pitchFamily="18" charset="0"/>
              </a:rPr>
              <a:t>Prudent Layperson Standard</a:t>
            </a:r>
            <a:endParaRPr lang="en-US" sz="4800" b="1" cap="small" dirty="0">
              <a:solidFill>
                <a:srgbClr val="003D79"/>
              </a:solidFill>
              <a:latin typeface="Garamond" panose="02020404030301010803" pitchFamily="18" charset="0"/>
            </a:endParaRPr>
          </a:p>
        </p:txBody>
      </p:sp>
    </p:spTree>
    <p:extLst>
      <p:ext uri="{BB962C8B-B14F-4D97-AF65-F5344CB8AC3E}">
        <p14:creationId xmlns:p14="http://schemas.microsoft.com/office/powerpoint/2010/main" val="34964727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1742643"/>
            <a:ext cx="10934700" cy="4129954"/>
          </a:xfrm>
        </p:spPr>
        <p:txBody>
          <a:bodyPr>
            <a:noAutofit/>
          </a:bodyPr>
          <a:lstStyle/>
          <a:p>
            <a:pPr marL="0" indent="0">
              <a:buNone/>
            </a:pPr>
            <a:r>
              <a:rPr lang="en-US" sz="3200" dirty="0">
                <a:solidFill>
                  <a:srgbClr val="003D79"/>
                </a:solidFill>
                <a:latin typeface="Garamond" panose="02020404030301010803" pitchFamily="18" charset="0"/>
              </a:rPr>
              <a:t>42 C.F.R. §</a:t>
            </a:r>
            <a:r>
              <a:rPr lang="en-US" sz="3200" dirty="0" smtClean="0">
                <a:solidFill>
                  <a:srgbClr val="003D79"/>
                </a:solidFill>
                <a:latin typeface="Garamond" panose="02020404030301010803" pitchFamily="18" charset="0"/>
              </a:rPr>
              <a:t>414.605</a:t>
            </a:r>
            <a:endParaRPr lang="en-US" sz="3200" dirty="0">
              <a:solidFill>
                <a:srgbClr val="003D79"/>
              </a:solidFill>
              <a:latin typeface="Garamond" panose="02020404030301010803" pitchFamily="18" charset="0"/>
            </a:endParaRPr>
          </a:p>
          <a:p>
            <a:pPr marL="0" indent="0">
              <a:buNone/>
            </a:pPr>
            <a:r>
              <a:rPr lang="en-US" sz="3200" i="1" dirty="0" smtClean="0">
                <a:solidFill>
                  <a:srgbClr val="003D79"/>
                </a:solidFill>
                <a:latin typeface="Garamond" panose="02020404030301010803" pitchFamily="18" charset="0"/>
              </a:rPr>
              <a:t>“Emergency response”</a:t>
            </a:r>
            <a:r>
              <a:rPr lang="en-US" sz="3200" dirty="0">
                <a:solidFill>
                  <a:srgbClr val="003D79"/>
                </a:solidFill>
                <a:latin typeface="Garamond" panose="02020404030301010803" pitchFamily="18" charset="0"/>
              </a:rPr>
              <a:t> means responding immediately at the BLS or ALS1 level of service to a 911 call or the equivalent in areas without a 911 call system. An immediate response is one in which the ambulance entity begins as quickly as possible to take the steps necessary to respond to the call.</a:t>
            </a:r>
          </a:p>
        </p:txBody>
      </p:sp>
      <p:sp>
        <p:nvSpPr>
          <p:cNvPr id="7" name="Rectangle 6">
            <a:extLst>
              <a:ext uri="{FF2B5EF4-FFF2-40B4-BE49-F238E27FC236}">
                <a16:creationId xmlns="" xmlns:a16="http://schemas.microsoft.com/office/drawing/2014/main" id="{EB1ED91B-3923-4CB3-BEE1-8A0A7A1F9C06}"/>
              </a:ext>
            </a:extLst>
          </p:cNvPr>
          <p:cNvSpPr/>
          <p:nvPr/>
        </p:nvSpPr>
        <p:spPr>
          <a:xfrm>
            <a:off x="10351888" y="5194557"/>
            <a:ext cx="1788160" cy="15138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838200" y="365125"/>
            <a:ext cx="10515600" cy="1101725"/>
          </a:xfrm>
        </p:spPr>
        <p:txBody>
          <a:bodyPr>
            <a:normAutofit/>
          </a:bodyPr>
          <a:lstStyle/>
          <a:p>
            <a:pPr algn="ctr"/>
            <a:r>
              <a:rPr lang="en-US" sz="4800" b="1" cap="small" dirty="0" smtClean="0">
                <a:solidFill>
                  <a:srgbClr val="003D79"/>
                </a:solidFill>
                <a:latin typeface="Garamond" panose="02020404030301010803" pitchFamily="18" charset="0"/>
              </a:rPr>
              <a:t>Immediate Response Standard</a:t>
            </a:r>
            <a:endParaRPr lang="en-US" sz="4800" b="1" cap="small" dirty="0">
              <a:solidFill>
                <a:srgbClr val="003D79"/>
              </a:solidFill>
              <a:latin typeface="Garamond" panose="02020404030301010803" pitchFamily="18" charset="0"/>
            </a:endParaRPr>
          </a:p>
        </p:txBody>
      </p:sp>
    </p:spTree>
    <p:extLst>
      <p:ext uri="{BB962C8B-B14F-4D97-AF65-F5344CB8AC3E}">
        <p14:creationId xmlns:p14="http://schemas.microsoft.com/office/powerpoint/2010/main" val="32158064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1742643"/>
            <a:ext cx="10934700" cy="4129954"/>
          </a:xfrm>
        </p:spPr>
        <p:txBody>
          <a:bodyPr>
            <a:noAutofit/>
          </a:bodyPr>
          <a:lstStyle/>
          <a:p>
            <a:pPr marL="0" indent="0">
              <a:buNone/>
            </a:pPr>
            <a:r>
              <a:rPr lang="en-US" sz="3200" b="1" dirty="0">
                <a:solidFill>
                  <a:srgbClr val="003D79"/>
                </a:solidFill>
                <a:latin typeface="Garamond" panose="02020404030301010803" pitchFamily="18" charset="0"/>
              </a:rPr>
              <a:t>Emergency Response Definition: </a:t>
            </a:r>
            <a:endParaRPr lang="en-US" sz="3200" b="1" dirty="0" smtClean="0">
              <a:solidFill>
                <a:srgbClr val="003D79"/>
              </a:solidFill>
              <a:latin typeface="Garamond" panose="02020404030301010803" pitchFamily="18" charset="0"/>
            </a:endParaRPr>
          </a:p>
          <a:p>
            <a:pPr marL="0" indent="0">
              <a:buNone/>
            </a:pPr>
            <a:r>
              <a:rPr lang="en-US" sz="3200" dirty="0" smtClean="0">
                <a:solidFill>
                  <a:srgbClr val="003D79"/>
                </a:solidFill>
                <a:latin typeface="Garamond" panose="02020404030301010803" pitchFamily="18" charset="0"/>
              </a:rPr>
              <a:t>Emergency </a:t>
            </a:r>
            <a:r>
              <a:rPr lang="en-US" sz="3200" dirty="0">
                <a:solidFill>
                  <a:srgbClr val="003D79"/>
                </a:solidFill>
                <a:latin typeface="Garamond" panose="02020404030301010803" pitchFamily="18" charset="0"/>
              </a:rPr>
              <a:t>response is a BLS or ALS1 level of service that has been provided in immediate response to a 911 call or the equivalent. An immediate response is one in which the ambulance provider/supplier begins as quickly as possible to take the steps necessary to respond to the call. </a:t>
            </a:r>
            <a:endParaRPr lang="en-US" sz="3200" dirty="0" smtClean="0">
              <a:solidFill>
                <a:srgbClr val="003D79"/>
              </a:solidFill>
              <a:latin typeface="Garamond" panose="02020404030301010803" pitchFamily="18" charset="0"/>
            </a:endParaRPr>
          </a:p>
        </p:txBody>
      </p:sp>
      <p:sp>
        <p:nvSpPr>
          <p:cNvPr id="7" name="Rectangle 6">
            <a:extLst>
              <a:ext uri="{FF2B5EF4-FFF2-40B4-BE49-F238E27FC236}">
                <a16:creationId xmlns="" xmlns:a16="http://schemas.microsoft.com/office/drawing/2014/main" id="{EB1ED91B-3923-4CB3-BEE1-8A0A7A1F9C06}"/>
              </a:ext>
            </a:extLst>
          </p:cNvPr>
          <p:cNvSpPr/>
          <p:nvPr/>
        </p:nvSpPr>
        <p:spPr>
          <a:xfrm>
            <a:off x="10351888" y="5194557"/>
            <a:ext cx="1788160" cy="15138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838200" y="365125"/>
            <a:ext cx="10515600" cy="1101725"/>
          </a:xfrm>
        </p:spPr>
        <p:txBody>
          <a:bodyPr>
            <a:normAutofit fontScale="90000"/>
          </a:bodyPr>
          <a:lstStyle/>
          <a:p>
            <a:pPr algn="ctr"/>
            <a:r>
              <a:rPr lang="en-US" sz="4800" b="1" cap="small" dirty="0" smtClean="0">
                <a:solidFill>
                  <a:srgbClr val="003D79"/>
                </a:solidFill>
                <a:latin typeface="Garamond" panose="02020404030301010803" pitchFamily="18" charset="0"/>
              </a:rPr>
              <a:t>Chapter 10 of </a:t>
            </a:r>
            <a:br>
              <a:rPr lang="en-US" sz="4800" b="1" cap="small" dirty="0" smtClean="0">
                <a:solidFill>
                  <a:srgbClr val="003D79"/>
                </a:solidFill>
                <a:latin typeface="Garamond" panose="02020404030301010803" pitchFamily="18" charset="0"/>
              </a:rPr>
            </a:br>
            <a:r>
              <a:rPr lang="en-US" sz="4800" b="1" cap="small" dirty="0" smtClean="0">
                <a:solidFill>
                  <a:srgbClr val="003D79"/>
                </a:solidFill>
                <a:latin typeface="Garamond" panose="02020404030301010803" pitchFamily="18" charset="0"/>
              </a:rPr>
              <a:t>Medicare Benefit Policy Manual</a:t>
            </a:r>
            <a:endParaRPr lang="en-US" sz="4800" b="1" cap="small" dirty="0">
              <a:solidFill>
                <a:srgbClr val="003D79"/>
              </a:solidFill>
              <a:latin typeface="Garamond" panose="02020404030301010803" pitchFamily="18" charset="0"/>
            </a:endParaRPr>
          </a:p>
        </p:txBody>
      </p:sp>
    </p:spTree>
    <p:extLst>
      <p:ext uri="{BB962C8B-B14F-4D97-AF65-F5344CB8AC3E}">
        <p14:creationId xmlns:p14="http://schemas.microsoft.com/office/powerpoint/2010/main" val="1016388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1693</TotalTime>
  <Words>1379</Words>
  <Application>Microsoft Office PowerPoint</Application>
  <PresentationFormat>Widescreen</PresentationFormat>
  <Paragraphs>104</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Cambria</vt:lpstr>
      <vt:lpstr>Garamond</vt:lpstr>
      <vt:lpstr>Wingdings</vt:lpstr>
      <vt:lpstr>Office Theme</vt:lpstr>
      <vt:lpstr>PowerPoint Presentation</vt:lpstr>
      <vt:lpstr>PowerPoint Presentation</vt:lpstr>
      <vt:lpstr>PowerPoint Presentation</vt:lpstr>
      <vt:lpstr>Standards for an “Emergency”</vt:lpstr>
      <vt:lpstr>Prudent Layperson Standard</vt:lpstr>
      <vt:lpstr>History of the  Prudent Layperson Standard</vt:lpstr>
      <vt:lpstr>Practical Impact of Prudent Layperson Standard</vt:lpstr>
      <vt:lpstr>Immediate Response Standard</vt:lpstr>
      <vt:lpstr>Chapter 10 of  Medicare Benefit Policy Manual</vt:lpstr>
      <vt:lpstr>Chapter 10 of  Medicare Benefit Policy Manual</vt:lpstr>
      <vt:lpstr>PowerPoint Presentation</vt:lpstr>
      <vt:lpstr>PowerPoint Presentation</vt:lpstr>
      <vt:lpstr>Anthem’s Policy</vt:lpstr>
      <vt:lpstr>Medicare Coverage</vt:lpstr>
      <vt:lpstr>Chapter 10 of  Medicare Benefit Policy Manual</vt:lpstr>
      <vt:lpstr>Chapter 10 of  Medicare Benefit Policy Manual</vt:lpstr>
      <vt:lpstr>PowerPoint Presentation</vt:lpstr>
      <vt:lpstr>2016 Medicare Claims Payment Data</vt:lpstr>
      <vt:lpstr>ALS Assessment</vt:lpstr>
      <vt:lpstr>Importance of Dispatch Protocols</vt:lpstr>
      <vt:lpstr>MPD Codes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Riordan</dc:creator>
  <cp:lastModifiedBy>brian werfel</cp:lastModifiedBy>
  <cp:revision>36</cp:revision>
  <dcterms:created xsi:type="dcterms:W3CDTF">2017-04-05T19:54:37Z</dcterms:created>
  <dcterms:modified xsi:type="dcterms:W3CDTF">2018-10-12T13:21:03Z</dcterms:modified>
</cp:coreProperties>
</file>